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jpe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svg"/><Relationship Id="rId14" Type="http://schemas.openxmlformats.org/officeDocument/2006/relationships/image" Target="../media/image-2-14.png"/><Relationship Id="rId15" Type="http://schemas.openxmlformats.org/officeDocument/2006/relationships/image" Target="../media/image-2-15.svg"/><Relationship Id="rId16" Type="http://schemas.openxmlformats.org/officeDocument/2006/relationships/image" Target="../media/image-2-16.png"/><Relationship Id="rId17" Type="http://schemas.openxmlformats.org/officeDocument/2006/relationships/image" Target="../media/image-2-17.svg"/><Relationship Id="rId18" Type="http://schemas.openxmlformats.org/officeDocument/2006/relationships/image" Target="../media/image-2-18.png"/><Relationship Id="rId19" Type="http://schemas.openxmlformats.org/officeDocument/2006/relationships/image" Target="../media/image-2-19.svg"/><Relationship Id="rId20" Type="http://schemas.openxmlformats.org/officeDocument/2006/relationships/slideLayout" Target="../slideLayouts/slideLayout1.xml"/><Relationship Id="rId21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image" Target="../media/image-5-6.png"/><Relationship Id="rId7" Type="http://schemas.openxmlformats.org/officeDocument/2006/relationships/image" Target="../media/image-5-7.svg"/><Relationship Id="rId8" Type="http://schemas.openxmlformats.org/officeDocument/2006/relationships/image" Target="../media/image-5-8.png"/><Relationship Id="rId9" Type="http://schemas.openxmlformats.org/officeDocument/2006/relationships/image" Target="../media/image-5-9.svg"/><Relationship Id="rId10" Type="http://schemas.openxmlformats.org/officeDocument/2006/relationships/image" Target="../media/image-5-10.png"/><Relationship Id="rId11" Type="http://schemas.openxmlformats.org/officeDocument/2006/relationships/image" Target="../media/image-5-11.sv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sv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>
            <a:alphaModFix amt="22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580" y="2931765"/>
            <a:ext cx="4572000" cy="282892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>
            <a:alphaModFix amt="60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sp>
        <p:nvSpPr>
          <p:cNvPr id="7" name="Shape 0"/>
          <p:cNvSpPr/>
          <p:nvPr/>
        </p:nvSpPr>
        <p:spPr>
          <a:xfrm>
            <a:off x="639440" y="347663"/>
            <a:ext cx="257175" cy="14288"/>
          </a:xfrm>
          <a:prstGeom prst="rect">
            <a:avLst/>
          </a:prstGeom>
          <a:solidFill>
            <a:srgbClr val="4BC0C8"/>
          </a:solidFill>
          <a:ln/>
        </p:spPr>
      </p:sp>
      <p:sp>
        <p:nvSpPr>
          <p:cNvPr id="8" name="Text 1"/>
          <p:cNvSpPr/>
          <p:nvPr/>
        </p:nvSpPr>
        <p:spPr>
          <a:xfrm>
            <a:off x="1024012" y="292373"/>
            <a:ext cx="1432865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60" b="1" spc="212" kern="0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INGENI HEALTH</a:t>
            </a:r>
            <a:endParaRPr lang="en-US" sz="760" dirty="0"/>
          </a:p>
        </p:txBody>
      </p:sp>
      <p:sp>
        <p:nvSpPr>
          <p:cNvPr id="9" name="Text 2"/>
          <p:cNvSpPr/>
          <p:nvPr/>
        </p:nvSpPr>
        <p:spPr>
          <a:xfrm>
            <a:off x="6963073" y="299219"/>
            <a:ext cx="2060310" cy="104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spc="68" kern="0" dirty="0">
                <a:solidFill>
                  <a:srgbClr val="296A6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· AUGUST 2026</a:t>
            </a:r>
            <a:endParaRPr lang="en-US" sz="680" dirty="0"/>
          </a:p>
        </p:txBody>
      </p:sp>
      <p:sp>
        <p:nvSpPr>
          <p:cNvPr id="10" name="Text 3"/>
          <p:cNvSpPr/>
          <p:nvPr/>
        </p:nvSpPr>
        <p:spPr>
          <a:xfrm>
            <a:off x="640035" y="1287884"/>
            <a:ext cx="1369211" cy="104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1013"/>
              </a:spcAft>
              <a:buNone/>
            </a:pPr>
            <a:r>
              <a:rPr lang="en-US" sz="650" b="1" spc="194" kern="0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PROSPECT SYNC</a:t>
            </a:r>
            <a:endParaRPr lang="en-US" sz="650" dirty="0"/>
          </a:p>
        </p:txBody>
      </p:sp>
      <p:sp>
        <p:nvSpPr>
          <p:cNvPr id="11" name="Text 4"/>
          <p:cNvSpPr/>
          <p:nvPr/>
        </p:nvSpPr>
        <p:spPr>
          <a:xfrm>
            <a:off x="640035" y="1478012"/>
            <a:ext cx="5465981" cy="6715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810"/>
              </a:spcAft>
              <a:buNone/>
            </a:pPr>
            <a:r>
              <a:rPr lang="en-US" sz="4180" b="1" spc="-104" kern="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You already have</a:t>
            </a:r>
            <a:endParaRPr lang="en-US" sz="4180" dirty="0"/>
          </a:p>
        </p:txBody>
      </p:sp>
      <p:sp>
        <p:nvSpPr>
          <p:cNvPr id="12" name="Text 5"/>
          <p:cNvSpPr/>
          <p:nvPr/>
        </p:nvSpPr>
        <p:spPr>
          <a:xfrm>
            <a:off x="640035" y="2040136"/>
            <a:ext cx="5636240" cy="6715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810"/>
              </a:spcAft>
              <a:buNone/>
            </a:pPr>
            <a:r>
              <a:rPr lang="en-US" sz="4180" b="1" spc="-104" kern="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the relationships.</a:t>
            </a:r>
            <a:endParaRPr lang="en-US" sz="4180" dirty="0"/>
          </a:p>
        </p:txBody>
      </p:sp>
      <p:sp>
        <p:nvSpPr>
          <p:cNvPr id="13" name="Text 6"/>
          <p:cNvSpPr/>
          <p:nvPr/>
        </p:nvSpPr>
        <p:spPr>
          <a:xfrm>
            <a:off x="640035" y="2762250"/>
            <a:ext cx="4231407" cy="2762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1418"/>
              </a:spcAft>
              <a:buNone/>
            </a:pPr>
            <a:r>
              <a:rPr lang="en-US" sz="173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Ingeni is the operating system.</a:t>
            </a:r>
            <a:endParaRPr lang="en-US" sz="1730" dirty="0"/>
          </a:p>
        </p:txBody>
      </p:sp>
      <p:sp>
        <p:nvSpPr>
          <p:cNvPr id="14" name="Text 7"/>
          <p:cNvSpPr/>
          <p:nvPr/>
        </p:nvSpPr>
        <p:spPr>
          <a:xfrm>
            <a:off x="640035" y="3256062"/>
            <a:ext cx="5406874" cy="344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90"/>
              </a:lnSpc>
              <a:buNone/>
            </a:pPr>
            <a:r>
              <a:rPr lang="en-US" sz="940" dirty="0">
                <a:solidFill>
                  <a:srgbClr val="8585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live walkthrough built for your practice — revenue sources, competitive</a:t>
            </a:r>
            <a:endParaRPr lang="en-US" sz="940" dirty="0"/>
          </a:p>
          <a:p>
            <a:pPr algn="l" indent="0" marL="0">
              <a:lnSpc>
                <a:spcPts val="1590"/>
              </a:lnSpc>
              <a:buNone/>
            </a:pPr>
            <a:r>
              <a:rPr lang="en-US" sz="940" dirty="0">
                <a:solidFill>
                  <a:srgbClr val="8585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landscape, and how Ingeni maps to where you're headed.</a:t>
            </a:r>
            <a:endParaRPr lang="en-US" sz="940" dirty="0"/>
          </a:p>
        </p:txBody>
      </p:sp>
      <p:sp>
        <p:nvSpPr>
          <p:cNvPr id="15" name="Shape 8"/>
          <p:cNvSpPr/>
          <p:nvPr/>
        </p:nvSpPr>
        <p:spPr>
          <a:xfrm>
            <a:off x="640966" y="4487689"/>
            <a:ext cx="180975" cy="9525"/>
          </a:xfrm>
          <a:prstGeom prst="rect">
            <a:avLst/>
          </a:prstGeom>
          <a:solidFill>
            <a:srgbClr val="4BC0C8">
              <a:alpha val="60000"/>
            </a:srgbClr>
          </a:solidFill>
          <a:ln/>
        </p:spPr>
      </p:sp>
      <p:sp>
        <p:nvSpPr>
          <p:cNvPr id="16" name="Text 9"/>
          <p:cNvSpPr/>
          <p:nvPr/>
        </p:nvSpPr>
        <p:spPr>
          <a:xfrm>
            <a:off x="640035" y="4568428"/>
            <a:ext cx="185203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spc="43" kern="0" dirty="0">
                <a:solidFill>
                  <a:srgbClr val="59595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Prepared for your evaluation</a:t>
            </a:r>
            <a:endParaRPr lang="en-US" sz="720" dirty="0"/>
          </a:p>
        </p:txBody>
      </p:sp>
      <p:sp>
        <p:nvSpPr>
          <p:cNvPr id="17" name="Text 10"/>
          <p:cNvSpPr/>
          <p:nvPr/>
        </p:nvSpPr>
        <p:spPr>
          <a:xfrm>
            <a:off x="640035" y="4726112"/>
            <a:ext cx="2383512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162"/>
              </a:spcBef>
              <a:buNone/>
            </a:pPr>
            <a:r>
              <a:rPr lang="en-US" sz="760" dirty="0">
                <a:solidFill>
                  <a:srgbClr val="8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August 2026 · growth.ingenihealth.com</a:t>
            </a:r>
            <a:endParaRPr lang="en-US" sz="760" dirty="0"/>
          </a:p>
        </p:txBody>
      </p:sp>
      <p:sp>
        <p:nvSpPr>
          <p:cNvPr id="18" name="Shape 11"/>
          <p:cNvSpPr/>
          <p:nvPr/>
        </p:nvSpPr>
        <p:spPr>
          <a:xfrm>
            <a:off x="6147495" y="4621895"/>
            <a:ext cx="2357438" cy="238125"/>
          </a:xfrm>
          <a:prstGeom prst="roundRect">
            <a:avLst>
              <a:gd name="adj" fmla="val 16000"/>
            </a:avLst>
          </a:prstGeom>
          <a:solidFill>
            <a:srgbClr val="4BC0C8">
              <a:alpha val="10000"/>
            </a:srgbClr>
          </a:solidFill>
          <a:ln w="4763">
            <a:solidFill>
              <a:srgbClr val="4BC0C8">
                <a:alpha val="30000"/>
              </a:srgbClr>
            </a:solidFill>
            <a:prstDash val="solid"/>
          </a:ln>
        </p:spPr>
      </p:sp>
      <p:sp>
        <p:nvSpPr>
          <p:cNvPr id="19" name="Text 12"/>
          <p:cNvSpPr/>
          <p:nvPr/>
        </p:nvSpPr>
        <p:spPr>
          <a:xfrm>
            <a:off x="6317754" y="4681910"/>
            <a:ext cx="2679144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b="1" spc="86" kern="0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FOUNDING PARTNER RATE AVAILABLE</a:t>
            </a:r>
            <a:endParaRPr lang="en-US" sz="72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290" y="2674590"/>
            <a:ext cx="5029200" cy="30861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745" y="-257175"/>
            <a:ext cx="2743200" cy="1800225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0" y="5118757"/>
            <a:ext cx="9144000" cy="23812"/>
          </a:xfrm>
          <a:prstGeom prst="rect">
            <a:avLst/>
          </a:prstGeom>
          <a:solidFill>
            <a:srgbClr val="F59E0B">
              <a:alpha val="80000"/>
            </a:srgbClr>
          </a:solidFill>
          <a:ln/>
        </p:spPr>
      </p:sp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sp>
        <p:nvSpPr>
          <p:cNvPr id="7" name="Shape 1"/>
          <p:cNvSpPr/>
          <p:nvPr/>
        </p:nvSpPr>
        <p:spPr>
          <a:xfrm>
            <a:off x="639440" y="347663"/>
            <a:ext cx="257175" cy="14288"/>
          </a:xfrm>
          <a:prstGeom prst="rect">
            <a:avLst/>
          </a:prstGeom>
          <a:solidFill>
            <a:srgbClr val="4BC0C8"/>
          </a:solidFill>
          <a:ln/>
        </p:spPr>
      </p:sp>
      <p:sp>
        <p:nvSpPr>
          <p:cNvPr id="8" name="Text 2"/>
          <p:cNvSpPr/>
          <p:nvPr/>
        </p:nvSpPr>
        <p:spPr>
          <a:xfrm>
            <a:off x="1024012" y="292373"/>
            <a:ext cx="1432865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60" b="1" spc="212" kern="0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INGENI HEALTH</a:t>
            </a:r>
            <a:endParaRPr lang="en-US" sz="760" dirty="0"/>
          </a:p>
        </p:txBody>
      </p:sp>
      <p:sp>
        <p:nvSpPr>
          <p:cNvPr id="9" name="Text 3"/>
          <p:cNvSpPr/>
          <p:nvPr/>
        </p:nvSpPr>
        <p:spPr>
          <a:xfrm>
            <a:off x="7952854" y="299219"/>
            <a:ext cx="773594" cy="104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spc="68" kern="0" dirty="0">
                <a:solidFill>
                  <a:srgbClr val="296A6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NEXT STEP</a:t>
            </a:r>
            <a:endParaRPr lang="en-US" sz="680" dirty="0"/>
          </a:p>
        </p:txBody>
      </p:sp>
      <p:sp>
        <p:nvSpPr>
          <p:cNvPr id="10" name="Text 4"/>
          <p:cNvSpPr/>
          <p:nvPr/>
        </p:nvSpPr>
        <p:spPr>
          <a:xfrm>
            <a:off x="640035" y="1323677"/>
            <a:ext cx="2860238" cy="5762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3600" b="1" spc="-108" kern="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Book your</a:t>
            </a:r>
            <a:endParaRPr lang="en-US" sz="3600" dirty="0"/>
          </a:p>
        </p:txBody>
      </p:sp>
      <p:sp>
        <p:nvSpPr>
          <p:cNvPr id="11" name="Text 5"/>
          <p:cNvSpPr/>
          <p:nvPr/>
        </p:nvSpPr>
        <p:spPr>
          <a:xfrm>
            <a:off x="640035" y="1808262"/>
            <a:ext cx="5535439" cy="5762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3600" b="1" spc="-108" kern="0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Practice Evaluation.</a:t>
            </a:r>
            <a:endParaRPr lang="en-US" sz="3600" dirty="0"/>
          </a:p>
        </p:txBody>
      </p:sp>
      <p:sp>
        <p:nvSpPr>
          <p:cNvPr id="12" name="Text 6"/>
          <p:cNvSpPr/>
          <p:nvPr/>
        </p:nvSpPr>
        <p:spPr>
          <a:xfrm>
            <a:off x="640035" y="2446139"/>
            <a:ext cx="6103680" cy="357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2"/>
              </a:lnSpc>
              <a:buNone/>
            </a:pPr>
            <a:r>
              <a:rPr lang="en-US" sz="970" dirty="0">
                <a:solidFill>
                  <a:srgbClr val="9E9E9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30-minute session to map your market, client base, and employer opportunity</a:t>
            </a:r>
            <a:endParaRPr lang="en-US" sz="970" dirty="0"/>
          </a:p>
          <a:p>
            <a:pPr algn="l" indent="0" marL="0">
              <a:lnSpc>
                <a:spcPts val="1652"/>
              </a:lnSpc>
              <a:buNone/>
            </a:pPr>
            <a:r>
              <a:rPr lang="en-US" sz="970" dirty="0">
                <a:solidFill>
                  <a:srgbClr val="9E9E9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before you commit to anything.</a:t>
            </a:r>
            <a:endParaRPr lang="en-US" sz="970" dirty="0"/>
          </a:p>
        </p:txBody>
      </p:sp>
      <p:sp>
        <p:nvSpPr>
          <p:cNvPr id="13" name="Shape 7"/>
          <p:cNvSpPr/>
          <p:nvPr/>
        </p:nvSpPr>
        <p:spPr>
          <a:xfrm>
            <a:off x="640966" y="3041898"/>
            <a:ext cx="2462212" cy="361950"/>
          </a:xfrm>
          <a:prstGeom prst="roundRect">
            <a:avLst>
              <a:gd name="adj" fmla="val 15789"/>
            </a:avLst>
          </a:prstGeom>
          <a:solidFill>
            <a:srgbClr val="F59E0B"/>
          </a:solidFill>
          <a:ln/>
        </p:spPr>
      </p:sp>
      <p:sp>
        <p:nvSpPr>
          <p:cNvPr id="14" name="Text 8"/>
          <p:cNvSpPr/>
          <p:nvPr/>
        </p:nvSpPr>
        <p:spPr>
          <a:xfrm>
            <a:off x="896020" y="3134320"/>
            <a:ext cx="2274004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80" b="1" spc="-11" kern="0" dirty="0">
                <a:solidFill>
                  <a:srgbClr val="071E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growth.ingenihealth.com</a:t>
            </a:r>
            <a:endParaRPr lang="en-US" sz="108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0979" y="3154263"/>
            <a:ext cx="137145" cy="137145"/>
          </a:xfrm>
          <a:prstGeom prst="rect">
            <a:avLst/>
          </a:prstGeom>
        </p:spPr>
      </p:pic>
      <p:sp>
        <p:nvSpPr>
          <p:cNvPr id="16" name="Shape 9"/>
          <p:cNvSpPr/>
          <p:nvPr/>
        </p:nvSpPr>
        <p:spPr>
          <a:xfrm>
            <a:off x="640966" y="4347270"/>
            <a:ext cx="180975" cy="9525"/>
          </a:xfrm>
          <a:prstGeom prst="rect">
            <a:avLst/>
          </a:prstGeom>
          <a:solidFill>
            <a:srgbClr val="4BC0C8">
              <a:alpha val="50000"/>
            </a:srgbClr>
          </a:solidFill>
          <a:ln/>
        </p:spPr>
      </p:sp>
      <p:sp>
        <p:nvSpPr>
          <p:cNvPr id="17" name="Text 10"/>
          <p:cNvSpPr/>
          <p:nvPr/>
        </p:nvSpPr>
        <p:spPr>
          <a:xfrm>
            <a:off x="640035" y="4443413"/>
            <a:ext cx="130178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162"/>
              </a:spcAft>
              <a:buNone/>
            </a:pPr>
            <a:r>
              <a:rPr lang="en-US" sz="72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Founding Partner rate</a:t>
            </a:r>
            <a:endParaRPr lang="en-US" sz="720" dirty="0"/>
          </a:p>
        </p:txBody>
      </p:sp>
      <p:sp>
        <p:nvSpPr>
          <p:cNvPr id="18" name="Text 11"/>
          <p:cNvSpPr/>
          <p:nvPr/>
        </p:nvSpPr>
        <p:spPr>
          <a:xfrm>
            <a:off x="640035" y="4605858"/>
            <a:ext cx="3256865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" dirty="0">
                <a:solidFill>
                  <a:srgbClr val="73737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$399/mo full suite. Available for qualifying practices. No long-term</a:t>
            </a:r>
            <a:endParaRPr lang="en-US" sz="660" dirty="0"/>
          </a:p>
        </p:txBody>
      </p:sp>
      <p:sp>
        <p:nvSpPr>
          <p:cNvPr id="19" name="Text 12"/>
          <p:cNvSpPr/>
          <p:nvPr/>
        </p:nvSpPr>
        <p:spPr>
          <a:xfrm>
            <a:off x="846013" y="4740399"/>
            <a:ext cx="979646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60" dirty="0">
                <a:solidFill>
                  <a:srgbClr val="73737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contract required.</a:t>
            </a:r>
            <a:endParaRPr lang="en-US" sz="660" dirty="0"/>
          </a:p>
        </p:txBody>
      </p:sp>
      <p:sp>
        <p:nvSpPr>
          <p:cNvPr id="20" name="Text 13"/>
          <p:cNvSpPr/>
          <p:nvPr/>
        </p:nvSpPr>
        <p:spPr>
          <a:xfrm>
            <a:off x="3322290" y="4443413"/>
            <a:ext cx="823414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162"/>
              </a:spcAft>
              <a:buNone/>
            </a:pPr>
            <a:r>
              <a:rPr lang="en-US" sz="72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What you get</a:t>
            </a:r>
            <a:endParaRPr lang="en-US" sz="720" dirty="0"/>
          </a:p>
        </p:txBody>
      </p:sp>
      <p:sp>
        <p:nvSpPr>
          <p:cNvPr id="21" name="Text 14"/>
          <p:cNvSpPr/>
          <p:nvPr/>
        </p:nvSpPr>
        <p:spPr>
          <a:xfrm>
            <a:off x="3322290" y="4605858"/>
            <a:ext cx="3165544" cy="234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59"/>
              </a:lnSpc>
              <a:buNone/>
            </a:pPr>
            <a:r>
              <a:rPr lang="en-US" sz="660" dirty="0">
                <a:solidFill>
                  <a:srgbClr val="73737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Partner Hub workspace, market evaluation, onboarding, and</a:t>
            </a:r>
            <a:endParaRPr lang="en-US" sz="660" dirty="0"/>
          </a:p>
          <a:p>
            <a:pPr algn="l" indent="0" marL="0">
              <a:lnSpc>
                <a:spcPts val="1059"/>
              </a:lnSpc>
              <a:buNone/>
            </a:pPr>
            <a:r>
              <a:rPr lang="en-US" sz="660" dirty="0">
                <a:solidFill>
                  <a:srgbClr val="73737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launch support included.</a:t>
            </a:r>
            <a:endParaRPr lang="en-US" sz="660" dirty="0"/>
          </a:p>
        </p:txBody>
      </p:sp>
      <p:sp>
        <p:nvSpPr>
          <p:cNvPr id="22" name="Text 15"/>
          <p:cNvSpPr/>
          <p:nvPr/>
        </p:nvSpPr>
        <p:spPr>
          <a:xfrm>
            <a:off x="6004545" y="4443413"/>
            <a:ext cx="109205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162"/>
              </a:spcAft>
              <a:buNone/>
            </a:pPr>
            <a:r>
              <a:rPr lang="en-US" sz="72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Scope of practice</a:t>
            </a:r>
            <a:endParaRPr lang="en-US" sz="720" dirty="0"/>
          </a:p>
        </p:txBody>
      </p:sp>
      <p:sp>
        <p:nvSpPr>
          <p:cNvPr id="23" name="Text 16"/>
          <p:cNvSpPr/>
          <p:nvPr/>
        </p:nvSpPr>
        <p:spPr>
          <a:xfrm>
            <a:off x="6004545" y="4605858"/>
            <a:ext cx="3021985" cy="234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59"/>
              </a:lnSpc>
              <a:buNone/>
            </a:pPr>
            <a:r>
              <a:rPr lang="en-US" sz="660" dirty="0">
                <a:solidFill>
                  <a:srgbClr val="73737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 workflows operate within your provider scope. Clinical</a:t>
            </a:r>
            <a:endParaRPr lang="en-US" sz="660" dirty="0"/>
          </a:p>
          <a:p>
            <a:pPr algn="l" indent="0" marL="0">
              <a:lnSpc>
                <a:spcPts val="1059"/>
              </a:lnSpc>
              <a:buNone/>
            </a:pPr>
            <a:r>
              <a:rPr lang="en-US" sz="660" dirty="0">
                <a:solidFill>
                  <a:srgbClr val="73737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decisions remain with licensed professionals.</a:t>
            </a:r>
            <a:endParaRPr lang="en-US" sz="6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45" y="-411435"/>
            <a:ext cx="3657600" cy="231457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>
            <a:alphaModFix amt="55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40593" y="310679"/>
            <a:ext cx="200025" cy="9525"/>
          </a:xfrm>
          <a:prstGeom prst="rect">
            <a:avLst/>
          </a:prstGeom>
          <a:solidFill>
            <a:srgbClr val="3BB78F"/>
          </a:solidFill>
          <a:ln/>
        </p:spPr>
      </p:sp>
      <p:sp>
        <p:nvSpPr>
          <p:cNvPr id="6" name="Text 1"/>
          <p:cNvSpPr/>
          <p:nvPr/>
        </p:nvSpPr>
        <p:spPr>
          <a:xfrm>
            <a:off x="950863" y="261937"/>
            <a:ext cx="1538310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10" b="1" spc="135" kern="0" dirty="0">
                <a:solidFill>
                  <a:srgbClr val="3BB78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REVENUE ACTIVATION</a:t>
            </a:r>
            <a:endParaRPr lang="en-US" sz="610" dirty="0"/>
          </a:p>
        </p:txBody>
      </p:sp>
      <p:sp>
        <p:nvSpPr>
          <p:cNvPr id="7" name="Text 2"/>
          <p:cNvSpPr/>
          <p:nvPr/>
        </p:nvSpPr>
        <p:spPr>
          <a:xfrm>
            <a:off x="640035" y="525140"/>
            <a:ext cx="6162109" cy="4143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324"/>
              </a:spcAft>
              <a:buNone/>
            </a:pPr>
            <a:r>
              <a:rPr lang="en-US" sz="2590" b="1" spc="-52" kern="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New revenue sources you may</a:t>
            </a:r>
            <a:endParaRPr lang="en-US" sz="2590" dirty="0"/>
          </a:p>
        </p:txBody>
      </p:sp>
      <p:sp>
        <p:nvSpPr>
          <p:cNvPr id="8" name="Text 3"/>
          <p:cNvSpPr/>
          <p:nvPr/>
        </p:nvSpPr>
        <p:spPr>
          <a:xfrm>
            <a:off x="640035" y="887239"/>
            <a:ext cx="3986756" cy="4143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324"/>
              </a:spcAft>
              <a:buNone/>
            </a:pPr>
            <a:r>
              <a:rPr lang="en-US" sz="2590" b="1" spc="-52" kern="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not know you have.</a:t>
            </a:r>
            <a:endParaRPr lang="en-US" sz="2590" dirty="0"/>
          </a:p>
        </p:txBody>
      </p:sp>
      <p:sp>
        <p:nvSpPr>
          <p:cNvPr id="9" name="Text 4"/>
          <p:cNvSpPr/>
          <p:nvPr/>
        </p:nvSpPr>
        <p:spPr>
          <a:xfrm>
            <a:off x="640035" y="1333277"/>
            <a:ext cx="5879924" cy="309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8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providers are sitting on four untapped revenue streams. Ingeni activates all of</a:t>
            </a:r>
            <a:endParaRPr lang="en-US" sz="900" dirty="0"/>
          </a:p>
          <a:p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8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them.</a:t>
            </a:r>
            <a:endParaRPr lang="en-US" sz="9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519" y="1867235"/>
            <a:ext cx="1862137" cy="3019425"/>
          </a:xfrm>
          <a:prstGeom prst="rect">
            <a:avLst/>
          </a:prstGeom>
        </p:spPr>
      </p:pic>
      <p:sp>
        <p:nvSpPr>
          <p:cNvPr id="11" name="Shape 5"/>
          <p:cNvSpPr/>
          <p:nvPr/>
        </p:nvSpPr>
        <p:spPr>
          <a:xfrm>
            <a:off x="809513" y="2001106"/>
            <a:ext cx="219075" cy="219075"/>
          </a:xfrm>
          <a:prstGeom prst="roundRect">
            <a:avLst>
              <a:gd name="adj" fmla="val 21739"/>
            </a:avLst>
          </a:prstGeom>
          <a:solidFill>
            <a:srgbClr val="4BC0C8">
              <a:alpha val="12000"/>
            </a:srgbClr>
          </a:solidFill>
          <a:ln w="4763">
            <a:solidFill>
              <a:srgbClr val="4BC0C8">
                <a:alpha val="25000"/>
              </a:srgbClr>
            </a:solidFill>
            <a:prstDash val="solid"/>
          </a:ln>
        </p:spPr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343" y="2052935"/>
            <a:ext cx="115416" cy="115416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809327" y="2291581"/>
            <a:ext cx="1268507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GLP-1 Companion</a:t>
            </a:r>
            <a:endParaRPr lang="en-US" sz="830" dirty="0"/>
          </a:p>
        </p:txBody>
      </p:sp>
      <p:sp>
        <p:nvSpPr>
          <p:cNvPr id="14" name="Text 7"/>
          <p:cNvSpPr/>
          <p:nvPr/>
        </p:nvSpPr>
        <p:spPr>
          <a:xfrm>
            <a:off x="809327" y="2515716"/>
            <a:ext cx="2037092" cy="426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9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Adherence education, side-effect</a:t>
            </a:r>
            <a:endParaRPr lang="en-US" sz="760" dirty="0"/>
          </a:p>
          <a:p>
            <a:pPr algn="l" indent="0" marL="0">
              <a:lnSpc>
                <a:spcPts val="1209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support, and nutrition follow-up</a:t>
            </a:r>
            <a:endParaRPr lang="en-US" sz="760" dirty="0"/>
          </a:p>
          <a:p>
            <a:pPr algn="l" indent="0" marL="0">
              <a:lnSpc>
                <a:spcPts val="1209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between prescriber visits.</a:t>
            </a:r>
            <a:endParaRPr lang="en-US" sz="760" dirty="0"/>
          </a:p>
        </p:txBody>
      </p:sp>
      <p:sp>
        <p:nvSpPr>
          <p:cNvPr id="15" name="Shape 8"/>
          <p:cNvSpPr/>
          <p:nvPr/>
        </p:nvSpPr>
        <p:spPr>
          <a:xfrm>
            <a:off x="809588" y="4371231"/>
            <a:ext cx="1524000" cy="381000"/>
          </a:xfrm>
          <a:prstGeom prst="rect">
            <a:avLst/>
          </a:prstGeom>
          <a:ln/>
        </p:spPr>
      </p:sp>
      <p:sp>
        <p:nvSpPr>
          <p:cNvPr id="16" name="Text 9"/>
          <p:cNvSpPr/>
          <p:nvPr/>
        </p:nvSpPr>
        <p:spPr>
          <a:xfrm>
            <a:off x="809327" y="4440957"/>
            <a:ext cx="159954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8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High engagement</a:t>
            </a:r>
            <a:endParaRPr lang="en-US" sz="1080" dirty="0"/>
          </a:p>
        </p:txBody>
      </p:sp>
      <p:sp>
        <p:nvSpPr>
          <p:cNvPr id="17" name="Text 10"/>
          <p:cNvSpPr/>
          <p:nvPr/>
        </p:nvSpPr>
        <p:spPr>
          <a:xfrm>
            <a:off x="809327" y="4641875"/>
            <a:ext cx="1418548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3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per-member Vitalis channel</a:t>
            </a:r>
            <a:endParaRPr lang="en-US" sz="63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0769" y="1867235"/>
            <a:ext cx="1862137" cy="3019425"/>
          </a:xfrm>
          <a:prstGeom prst="rect">
            <a:avLst/>
          </a:prstGeom>
        </p:spPr>
      </p:pic>
      <p:sp>
        <p:nvSpPr>
          <p:cNvPr id="19" name="Shape 11"/>
          <p:cNvSpPr/>
          <p:nvPr/>
        </p:nvSpPr>
        <p:spPr>
          <a:xfrm>
            <a:off x="2809763" y="2001106"/>
            <a:ext cx="219075" cy="219075"/>
          </a:xfrm>
          <a:prstGeom prst="roundRect">
            <a:avLst>
              <a:gd name="adj" fmla="val 21739"/>
            </a:avLst>
          </a:prstGeom>
          <a:solidFill>
            <a:srgbClr val="4BC0C8">
              <a:alpha val="12000"/>
            </a:srgbClr>
          </a:solidFill>
          <a:ln w="4763">
            <a:solidFill>
              <a:srgbClr val="4BC0C8">
                <a:alpha val="25000"/>
              </a:srgbClr>
            </a:solidFill>
            <a:prstDash val="solid"/>
          </a:ln>
        </p:spPr>
      </p:sp>
      <p:pic>
        <p:nvPicPr>
          <p:cNvPr id="20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61593" y="2052935"/>
            <a:ext cx="115416" cy="115416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2809577" y="2291581"/>
            <a:ext cx="1060326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HRT Follow-Up</a:t>
            </a:r>
            <a:endParaRPr lang="en-US" sz="830" dirty="0"/>
          </a:p>
        </p:txBody>
      </p:sp>
      <p:sp>
        <p:nvSpPr>
          <p:cNvPr id="22" name="Text 13"/>
          <p:cNvSpPr/>
          <p:nvPr/>
        </p:nvSpPr>
        <p:spPr>
          <a:xfrm>
            <a:off x="2809577" y="2515716"/>
            <a:ext cx="1661941" cy="579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9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Ongoing hormone therapy</a:t>
            </a:r>
            <a:endParaRPr lang="en-US" sz="760" dirty="0"/>
          </a:p>
          <a:p>
            <a:pPr algn="l" indent="0" marL="0">
              <a:lnSpc>
                <a:spcPts val="1209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support, education, and</a:t>
            </a:r>
            <a:endParaRPr lang="en-US" sz="760" dirty="0"/>
          </a:p>
          <a:p>
            <a:pPr algn="l" indent="0" marL="0">
              <a:lnSpc>
                <a:spcPts val="1209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 tracking between</a:t>
            </a:r>
            <a:endParaRPr lang="en-US" sz="760" dirty="0"/>
          </a:p>
          <a:p>
            <a:pPr algn="l" indent="0" marL="0">
              <a:lnSpc>
                <a:spcPts val="1209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check-ins.</a:t>
            </a:r>
            <a:endParaRPr lang="en-US" sz="760" dirty="0"/>
          </a:p>
        </p:txBody>
      </p:sp>
      <p:sp>
        <p:nvSpPr>
          <p:cNvPr id="23" name="Shape 14"/>
          <p:cNvSpPr/>
          <p:nvPr/>
        </p:nvSpPr>
        <p:spPr>
          <a:xfrm>
            <a:off x="2809838" y="4371231"/>
            <a:ext cx="1524000" cy="381000"/>
          </a:xfrm>
          <a:prstGeom prst="rect">
            <a:avLst/>
          </a:prstGeom>
          <a:ln/>
        </p:spPr>
      </p:sp>
      <p:sp>
        <p:nvSpPr>
          <p:cNvPr id="24" name="Text 15"/>
          <p:cNvSpPr/>
          <p:nvPr/>
        </p:nvSpPr>
        <p:spPr>
          <a:xfrm>
            <a:off x="2809577" y="4440957"/>
            <a:ext cx="1135298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8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Longitudinal</a:t>
            </a:r>
            <a:endParaRPr lang="en-US" sz="1080" dirty="0"/>
          </a:p>
        </p:txBody>
      </p:sp>
      <p:sp>
        <p:nvSpPr>
          <p:cNvPr id="25" name="Text 16"/>
          <p:cNvSpPr/>
          <p:nvPr/>
        </p:nvSpPr>
        <p:spPr>
          <a:xfrm>
            <a:off x="2809577" y="4641875"/>
            <a:ext cx="1457630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3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multi-year relationship value</a:t>
            </a:r>
            <a:endParaRPr lang="en-US" sz="630" dirty="0"/>
          </a:p>
        </p:txBody>
      </p:sp>
      <p:pic>
        <p:nvPicPr>
          <p:cNvPr id="26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1019" y="1867235"/>
            <a:ext cx="1862137" cy="3019425"/>
          </a:xfrm>
          <a:prstGeom prst="rect">
            <a:avLst/>
          </a:prstGeom>
        </p:spPr>
      </p:pic>
      <p:sp>
        <p:nvSpPr>
          <p:cNvPr id="27" name="Shape 17"/>
          <p:cNvSpPr/>
          <p:nvPr/>
        </p:nvSpPr>
        <p:spPr>
          <a:xfrm>
            <a:off x="4810013" y="2001106"/>
            <a:ext cx="219075" cy="219075"/>
          </a:xfrm>
          <a:prstGeom prst="roundRect">
            <a:avLst>
              <a:gd name="adj" fmla="val 21739"/>
            </a:avLst>
          </a:prstGeom>
          <a:solidFill>
            <a:srgbClr val="F59E0B">
              <a:alpha val="10000"/>
            </a:srgbClr>
          </a:solidFill>
          <a:ln w="4763">
            <a:solidFill>
              <a:srgbClr val="F59E0B">
                <a:alpha val="25000"/>
              </a:srgbClr>
            </a:solidFill>
            <a:prstDash val="solid"/>
          </a:ln>
        </p:spPr>
      </p:sp>
      <p:pic>
        <p:nvPicPr>
          <p:cNvPr id="28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61843" y="2052935"/>
            <a:ext cx="115416" cy="115416"/>
          </a:xfrm>
          <a:prstGeom prst="rect">
            <a:avLst/>
          </a:prstGeom>
        </p:spPr>
      </p:pic>
      <p:sp>
        <p:nvSpPr>
          <p:cNvPr id="29" name="Text 18"/>
          <p:cNvSpPr/>
          <p:nvPr/>
        </p:nvSpPr>
        <p:spPr>
          <a:xfrm>
            <a:off x="4809827" y="2291581"/>
            <a:ext cx="1504355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F59E0B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Employer / Corporate</a:t>
            </a:r>
            <a:endParaRPr lang="en-US" sz="830" dirty="0"/>
          </a:p>
        </p:txBody>
      </p:sp>
      <p:sp>
        <p:nvSpPr>
          <p:cNvPr id="30" name="Text 19"/>
          <p:cNvSpPr/>
          <p:nvPr/>
        </p:nvSpPr>
        <p:spPr>
          <a:xfrm>
            <a:off x="4809827" y="2515716"/>
            <a:ext cx="2029740" cy="579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9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Corporate Health pilot: aggregate</a:t>
            </a:r>
            <a:endParaRPr lang="en-US" sz="760" dirty="0"/>
          </a:p>
          <a:p>
            <a:pPr algn="l" indent="0" marL="0">
              <a:lnSpc>
                <a:spcPts val="1209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wellness reporting for local</a:t>
            </a:r>
            <a:endParaRPr lang="en-US" sz="760" dirty="0"/>
          </a:p>
          <a:p>
            <a:pPr algn="l" indent="0" marL="0">
              <a:lnSpc>
                <a:spcPts val="1209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employers. B2B revenue on top</a:t>
            </a:r>
            <a:endParaRPr lang="en-US" sz="760" dirty="0"/>
          </a:p>
          <a:p>
            <a:pPr algn="l" indent="0" marL="0">
              <a:lnSpc>
                <a:spcPts val="1209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clinical.</a:t>
            </a:r>
            <a:endParaRPr lang="en-US" sz="760" dirty="0"/>
          </a:p>
        </p:txBody>
      </p:sp>
      <p:sp>
        <p:nvSpPr>
          <p:cNvPr id="31" name="Shape 20"/>
          <p:cNvSpPr/>
          <p:nvPr/>
        </p:nvSpPr>
        <p:spPr>
          <a:xfrm>
            <a:off x="4810088" y="4371231"/>
            <a:ext cx="1524000" cy="381000"/>
          </a:xfrm>
          <a:prstGeom prst="rect">
            <a:avLst/>
          </a:prstGeom>
          <a:ln/>
        </p:spPr>
      </p:sp>
      <p:sp>
        <p:nvSpPr>
          <p:cNvPr id="32" name="Text 21"/>
          <p:cNvSpPr/>
          <p:nvPr/>
        </p:nvSpPr>
        <p:spPr>
          <a:xfrm>
            <a:off x="4809827" y="4440957"/>
            <a:ext cx="1032756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8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B2B upside</a:t>
            </a:r>
            <a:endParaRPr lang="en-US" sz="1080" dirty="0"/>
          </a:p>
        </p:txBody>
      </p:sp>
      <p:sp>
        <p:nvSpPr>
          <p:cNvPr id="33" name="Text 22"/>
          <p:cNvSpPr/>
          <p:nvPr/>
        </p:nvSpPr>
        <p:spPr>
          <a:xfrm>
            <a:off x="4809827" y="4641875"/>
            <a:ext cx="1384012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3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pilot / custom / self-deploy</a:t>
            </a:r>
            <a:endParaRPr lang="en-US" sz="630" dirty="0"/>
          </a:p>
        </p:txBody>
      </p:sp>
      <p:pic>
        <p:nvPicPr>
          <p:cNvPr id="34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41306" y="1867235"/>
            <a:ext cx="1862137" cy="3019425"/>
          </a:xfrm>
          <a:prstGeom prst="rect">
            <a:avLst/>
          </a:prstGeom>
        </p:spPr>
      </p:pic>
      <p:sp>
        <p:nvSpPr>
          <p:cNvPr id="35" name="Shape 23"/>
          <p:cNvSpPr/>
          <p:nvPr/>
        </p:nvSpPr>
        <p:spPr>
          <a:xfrm>
            <a:off x="6810263" y="2001106"/>
            <a:ext cx="219075" cy="219075"/>
          </a:xfrm>
          <a:prstGeom prst="roundRect">
            <a:avLst>
              <a:gd name="adj" fmla="val 21739"/>
            </a:avLst>
          </a:prstGeom>
          <a:solidFill>
            <a:srgbClr val="4BC0C8">
              <a:alpha val="12000"/>
            </a:srgbClr>
          </a:solidFill>
          <a:ln w="4763">
            <a:solidFill>
              <a:srgbClr val="4BC0C8">
                <a:alpha val="25000"/>
              </a:srgbClr>
            </a:solidFill>
            <a:prstDash val="solid"/>
          </a:ln>
        </p:spPr>
      </p:sp>
      <p:pic>
        <p:nvPicPr>
          <p:cNvPr id="36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2093" y="2052935"/>
            <a:ext cx="115416" cy="115416"/>
          </a:xfrm>
          <a:prstGeom prst="rect">
            <a:avLst/>
          </a:prstGeom>
        </p:spPr>
      </p:pic>
      <p:sp>
        <p:nvSpPr>
          <p:cNvPr id="37" name="Text 24"/>
          <p:cNvSpPr/>
          <p:nvPr/>
        </p:nvSpPr>
        <p:spPr>
          <a:xfrm>
            <a:off x="6810077" y="2291581"/>
            <a:ext cx="986128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Referral Chain</a:t>
            </a:r>
            <a:endParaRPr lang="en-US" sz="830" dirty="0"/>
          </a:p>
        </p:txBody>
      </p:sp>
      <p:sp>
        <p:nvSpPr>
          <p:cNvPr id="38" name="Text 25"/>
          <p:cNvSpPr/>
          <p:nvPr/>
        </p:nvSpPr>
        <p:spPr>
          <a:xfrm>
            <a:off x="6810077" y="2515716"/>
            <a:ext cx="1799213" cy="579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9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Activated relationships</a:t>
            </a:r>
            <a:endParaRPr lang="en-US" sz="760" dirty="0"/>
          </a:p>
          <a:p>
            <a:pPr algn="l" indent="0" marL="0">
              <a:lnSpc>
                <a:spcPts val="1209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compound into specialist</a:t>
            </a:r>
            <a:endParaRPr lang="en-US" sz="760" dirty="0"/>
          </a:p>
          <a:p>
            <a:pPr algn="l" indent="0" marL="0">
              <a:lnSpc>
                <a:spcPts val="1209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referrals, family add-ons, and</a:t>
            </a:r>
            <a:endParaRPr lang="en-US" sz="760" dirty="0"/>
          </a:p>
          <a:p>
            <a:pPr algn="l" indent="0" marL="0">
              <a:lnSpc>
                <a:spcPts val="1209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 reputation.</a:t>
            </a:r>
            <a:endParaRPr lang="en-US" sz="760" dirty="0"/>
          </a:p>
        </p:txBody>
      </p:sp>
      <p:sp>
        <p:nvSpPr>
          <p:cNvPr id="39" name="Shape 26"/>
          <p:cNvSpPr/>
          <p:nvPr/>
        </p:nvSpPr>
        <p:spPr>
          <a:xfrm>
            <a:off x="6810375" y="4371231"/>
            <a:ext cx="1524000" cy="381000"/>
          </a:xfrm>
          <a:prstGeom prst="rect">
            <a:avLst/>
          </a:prstGeom>
          <a:ln/>
        </p:spPr>
      </p:sp>
      <p:sp>
        <p:nvSpPr>
          <p:cNvPr id="40" name="Text 27"/>
          <p:cNvSpPr/>
          <p:nvPr/>
        </p:nvSpPr>
        <p:spPr>
          <a:xfrm>
            <a:off x="6810077" y="4440957"/>
            <a:ext cx="13858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8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Network effect</a:t>
            </a:r>
            <a:endParaRPr lang="en-US" sz="1080" dirty="0"/>
          </a:p>
        </p:txBody>
      </p:sp>
      <p:sp>
        <p:nvSpPr>
          <p:cNvPr id="41" name="Text 28"/>
          <p:cNvSpPr/>
          <p:nvPr/>
        </p:nvSpPr>
        <p:spPr>
          <a:xfrm>
            <a:off x="6810077" y="4641875"/>
            <a:ext cx="1224491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3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compounding over time</a:t>
            </a:r>
            <a:endParaRPr lang="en-US" sz="630" dirty="0"/>
          </a:p>
        </p:txBody>
      </p:sp>
      <p:sp>
        <p:nvSpPr>
          <p:cNvPr id="42" name="Shape 29"/>
          <p:cNvSpPr/>
          <p:nvPr/>
        </p:nvSpPr>
        <p:spPr>
          <a:xfrm>
            <a:off x="640519" y="1867235"/>
            <a:ext cx="1862137" cy="3019425"/>
          </a:xfrm>
          <a:prstGeom prst="roundRect">
            <a:avLst>
              <a:gd name="adj" fmla="val 3581"/>
            </a:avLst>
          </a:prstGeom>
          <a:ln w="4763">
            <a:solidFill>
              <a:srgbClr val="4BC0C8">
                <a:alpha val="18000"/>
              </a:srgbClr>
            </a:solidFill>
            <a:prstDash val="solid"/>
          </a:ln>
        </p:spPr>
      </p:sp>
      <p:pic>
        <p:nvPicPr>
          <p:cNvPr id="43" name="Image 11" descr="preencoded.png">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09588" y="4371231"/>
            <a:ext cx="1524000" cy="381000"/>
          </a:xfrm>
          <a:prstGeom prst="rect">
            <a:avLst/>
          </a:prstGeom>
        </p:spPr>
      </p:pic>
      <p:sp>
        <p:nvSpPr>
          <p:cNvPr id="44" name="Shape 30"/>
          <p:cNvSpPr/>
          <p:nvPr/>
        </p:nvSpPr>
        <p:spPr>
          <a:xfrm>
            <a:off x="2640769" y="1867235"/>
            <a:ext cx="1862137" cy="3019425"/>
          </a:xfrm>
          <a:prstGeom prst="roundRect">
            <a:avLst>
              <a:gd name="adj" fmla="val 3581"/>
            </a:avLst>
          </a:prstGeom>
          <a:ln w="4763">
            <a:solidFill>
              <a:srgbClr val="4BC0C8">
                <a:alpha val="18000"/>
              </a:srgbClr>
            </a:solidFill>
            <a:prstDash val="solid"/>
          </a:ln>
        </p:spPr>
      </p:sp>
      <p:pic>
        <p:nvPicPr>
          <p:cNvPr id="45" name="Image 12" descr="preencoded.png">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809838" y="4371231"/>
            <a:ext cx="1524000" cy="381000"/>
          </a:xfrm>
          <a:prstGeom prst="rect">
            <a:avLst/>
          </a:prstGeom>
        </p:spPr>
      </p:pic>
      <p:sp>
        <p:nvSpPr>
          <p:cNvPr id="46" name="Shape 31"/>
          <p:cNvSpPr/>
          <p:nvPr/>
        </p:nvSpPr>
        <p:spPr>
          <a:xfrm>
            <a:off x="4641019" y="1867235"/>
            <a:ext cx="1862137" cy="3019425"/>
          </a:xfrm>
          <a:prstGeom prst="roundRect">
            <a:avLst>
              <a:gd name="adj" fmla="val 3581"/>
            </a:avLst>
          </a:prstGeom>
          <a:ln w="4763">
            <a:solidFill>
              <a:srgbClr val="F59E0B">
                <a:alpha val="22000"/>
              </a:srgbClr>
            </a:solidFill>
            <a:prstDash val="solid"/>
          </a:ln>
        </p:spPr>
      </p:sp>
      <p:pic>
        <p:nvPicPr>
          <p:cNvPr id="47" name="Image 13" descr="preencoded.png">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810088" y="4371231"/>
            <a:ext cx="1524000" cy="381000"/>
          </a:xfrm>
          <a:prstGeom prst="rect">
            <a:avLst/>
          </a:prstGeom>
        </p:spPr>
      </p:pic>
      <p:sp>
        <p:nvSpPr>
          <p:cNvPr id="48" name="Shape 32"/>
          <p:cNvSpPr/>
          <p:nvPr/>
        </p:nvSpPr>
        <p:spPr>
          <a:xfrm>
            <a:off x="6641306" y="1867235"/>
            <a:ext cx="1862137" cy="3019425"/>
          </a:xfrm>
          <a:prstGeom prst="roundRect">
            <a:avLst>
              <a:gd name="adj" fmla="val 3581"/>
            </a:avLst>
          </a:prstGeom>
          <a:ln w="4763">
            <a:solidFill>
              <a:srgbClr val="4BC0C8">
                <a:alpha val="18000"/>
              </a:srgbClr>
            </a:solidFill>
            <a:prstDash val="solid"/>
          </a:ln>
        </p:spPr>
      </p:sp>
      <p:pic>
        <p:nvPicPr>
          <p:cNvPr id="49" name="Image 14" descr="preencoded.png">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810375" y="4371231"/>
            <a:ext cx="1524000" cy="381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200" y="3086100"/>
            <a:ext cx="4114800" cy="257175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>
            <a:alphaModFix amt="55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40593" y="310679"/>
            <a:ext cx="200025" cy="9525"/>
          </a:xfrm>
          <a:prstGeom prst="rect">
            <a:avLst/>
          </a:prstGeom>
          <a:solidFill>
            <a:srgbClr val="4BC0C8"/>
          </a:solidFill>
          <a:ln/>
        </p:spPr>
      </p:sp>
      <p:sp>
        <p:nvSpPr>
          <p:cNvPr id="6" name="Text 1"/>
          <p:cNvSpPr/>
          <p:nvPr/>
        </p:nvSpPr>
        <p:spPr>
          <a:xfrm>
            <a:off x="950863" y="261937"/>
            <a:ext cx="1705764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10" b="1" spc="135" kern="0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THE COMPOUND EFFECT</a:t>
            </a:r>
            <a:endParaRPr lang="en-US" sz="610" dirty="0"/>
          </a:p>
        </p:txBody>
      </p:sp>
      <p:sp>
        <p:nvSpPr>
          <p:cNvPr id="7" name="Text 2"/>
          <p:cNvSpPr/>
          <p:nvPr/>
        </p:nvSpPr>
        <p:spPr>
          <a:xfrm>
            <a:off x="640035" y="499393"/>
            <a:ext cx="6907381" cy="4048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324"/>
              </a:spcAft>
              <a:buNone/>
            </a:pPr>
            <a:r>
              <a:rPr lang="en-US" sz="2520" b="1" spc="-50" kern="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How it compounds over 12 months.</a:t>
            </a:r>
            <a:endParaRPr lang="en-US" sz="2520" dirty="0"/>
          </a:p>
        </p:txBody>
      </p:sp>
      <p:sp>
        <p:nvSpPr>
          <p:cNvPr id="8" name="Text 3"/>
          <p:cNvSpPr/>
          <p:nvPr/>
        </p:nvSpPr>
        <p:spPr>
          <a:xfrm>
            <a:off x="640035" y="935385"/>
            <a:ext cx="6252173" cy="309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8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Transactional care ends at the appointment. Relationship OS builds value between every</a:t>
            </a:r>
            <a:endParaRPr lang="en-US" sz="900" dirty="0"/>
          </a:p>
          <a:p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8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visit.</a:t>
            </a:r>
            <a:endParaRPr lang="en-US" sz="900" dirty="0"/>
          </a:p>
        </p:txBody>
      </p:sp>
      <p:sp>
        <p:nvSpPr>
          <p:cNvPr id="9" name="Shape 4"/>
          <p:cNvSpPr/>
          <p:nvPr/>
        </p:nvSpPr>
        <p:spPr>
          <a:xfrm>
            <a:off x="639142" y="1470645"/>
            <a:ext cx="2428875" cy="3414713"/>
          </a:xfrm>
          <a:prstGeom prst="roundRect">
            <a:avLst>
              <a:gd name="adj" fmla="val 3137"/>
            </a:avLst>
          </a:prstGeom>
          <a:solidFill>
            <a:srgbClr val="0A3744">
              <a:alpha val="65000"/>
            </a:srgbClr>
          </a:solidFill>
          <a:ln w="4763">
            <a:solidFill>
              <a:srgbClr val="4BC0C8">
                <a:alpha val="18000"/>
              </a:srgbClr>
            </a:solidFill>
            <a:prstDash val="solid"/>
          </a:ln>
        </p:spPr>
      </p:sp>
      <p:sp>
        <p:nvSpPr>
          <p:cNvPr id="10" name="Shape 5"/>
          <p:cNvSpPr/>
          <p:nvPr/>
        </p:nvSpPr>
        <p:spPr>
          <a:xfrm>
            <a:off x="827298" y="1627994"/>
            <a:ext cx="790575" cy="185738"/>
          </a:xfrm>
          <a:prstGeom prst="roundRect">
            <a:avLst>
              <a:gd name="adj" fmla="val 20513"/>
            </a:avLst>
          </a:prstGeom>
          <a:solidFill>
            <a:srgbClr val="4BC0C8">
              <a:alpha val="12000"/>
            </a:srgbClr>
          </a:solidFill>
          <a:ln w="4763">
            <a:solidFill>
              <a:srgbClr val="4BC0C8">
                <a:alpha val="25000"/>
              </a:srgbClr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923776" y="1663898"/>
            <a:ext cx="834055" cy="104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50" b="1" spc="65" kern="0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MONTHS 1–2</a:t>
            </a:r>
            <a:endParaRPr lang="en-US" sz="650" dirty="0"/>
          </a:p>
        </p:txBody>
      </p:sp>
      <p:sp>
        <p:nvSpPr>
          <p:cNvPr id="12" name="Text 7"/>
          <p:cNvSpPr/>
          <p:nvPr/>
        </p:nvSpPr>
        <p:spPr>
          <a:xfrm>
            <a:off x="827633" y="1904405"/>
            <a:ext cx="1006443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405"/>
              </a:spcAft>
              <a:buNone/>
            </a:pPr>
            <a:r>
              <a:rPr lang="en-US" sz="115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Activation</a:t>
            </a:r>
            <a:endParaRPr lang="en-US" sz="1150" dirty="0"/>
          </a:p>
        </p:txBody>
      </p:sp>
      <p:sp>
        <p:nvSpPr>
          <p:cNvPr id="13" name="Text 8"/>
          <p:cNvSpPr/>
          <p:nvPr/>
        </p:nvSpPr>
        <p:spPr>
          <a:xfrm>
            <a:off x="827633" y="2180034"/>
            <a:ext cx="2683207" cy="435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A1AC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CRM built. Content pipeline live. First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A1AC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campaigns sent. Social channels connected.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A1AC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 database imported.</a:t>
            </a:r>
            <a:endParaRPr lang="en-US" sz="760" dirty="0"/>
          </a:p>
        </p:txBody>
      </p:sp>
      <p:sp>
        <p:nvSpPr>
          <p:cNvPr id="14" name="Shape 9"/>
          <p:cNvSpPr/>
          <p:nvPr/>
        </p:nvSpPr>
        <p:spPr>
          <a:xfrm>
            <a:off x="827633" y="4267274"/>
            <a:ext cx="28575" cy="28575"/>
          </a:xfrm>
          <a:prstGeom prst="ellipse">
            <a:avLst/>
          </a:prstGeom>
          <a:solidFill>
            <a:srgbClr val="4BC0C8"/>
          </a:solidFill>
          <a:ln/>
        </p:spPr>
      </p:sp>
      <p:sp>
        <p:nvSpPr>
          <p:cNvPr id="15" name="Text 10"/>
          <p:cNvSpPr/>
          <p:nvPr/>
        </p:nvSpPr>
        <p:spPr>
          <a:xfrm>
            <a:off x="929357" y="4222552"/>
            <a:ext cx="161067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B4BD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Partner Hub workspace live</a:t>
            </a:r>
            <a:endParaRPr lang="en-US" sz="720" dirty="0"/>
          </a:p>
        </p:txBody>
      </p:sp>
      <p:sp>
        <p:nvSpPr>
          <p:cNvPr id="16" name="Shape 11"/>
          <p:cNvSpPr/>
          <p:nvPr/>
        </p:nvSpPr>
        <p:spPr>
          <a:xfrm>
            <a:off x="827633" y="4455840"/>
            <a:ext cx="28575" cy="28575"/>
          </a:xfrm>
          <a:prstGeom prst="ellipse">
            <a:avLst/>
          </a:prstGeom>
          <a:solidFill>
            <a:srgbClr val="4BC0C8"/>
          </a:solidFill>
          <a:ln/>
        </p:spPr>
      </p:sp>
      <p:sp>
        <p:nvSpPr>
          <p:cNvPr id="17" name="Text 12"/>
          <p:cNvSpPr/>
          <p:nvPr/>
        </p:nvSpPr>
        <p:spPr>
          <a:xfrm>
            <a:off x="929357" y="4411117"/>
            <a:ext cx="1489941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B4BD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AI content published</a:t>
            </a:r>
            <a:endParaRPr lang="en-US" sz="720" dirty="0"/>
          </a:p>
        </p:txBody>
      </p:sp>
      <p:sp>
        <p:nvSpPr>
          <p:cNvPr id="18" name="Shape 13"/>
          <p:cNvSpPr/>
          <p:nvPr/>
        </p:nvSpPr>
        <p:spPr>
          <a:xfrm>
            <a:off x="827633" y="4644405"/>
            <a:ext cx="28575" cy="28575"/>
          </a:xfrm>
          <a:prstGeom prst="ellipse">
            <a:avLst/>
          </a:prstGeom>
          <a:solidFill>
            <a:srgbClr val="4BC0C8"/>
          </a:solidFill>
          <a:ln/>
        </p:spPr>
      </p:sp>
      <p:sp>
        <p:nvSpPr>
          <p:cNvPr id="19" name="Text 14"/>
          <p:cNvSpPr/>
          <p:nvPr/>
        </p:nvSpPr>
        <p:spPr>
          <a:xfrm>
            <a:off x="929357" y="4599682"/>
            <a:ext cx="127286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B4BD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Vitalis invitations sent</a:t>
            </a:r>
            <a:endParaRPr lang="en-US" sz="720" dirty="0"/>
          </a:p>
        </p:txBody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8453" y="3063701"/>
            <a:ext cx="228600" cy="228600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3357525" y="1470645"/>
            <a:ext cx="2428875" cy="3414713"/>
          </a:xfrm>
          <a:prstGeom prst="roundRect">
            <a:avLst>
              <a:gd name="adj" fmla="val 3137"/>
            </a:avLst>
          </a:prstGeom>
          <a:solidFill>
            <a:srgbClr val="0A3744">
              <a:alpha val="80000"/>
            </a:srgbClr>
          </a:solidFill>
          <a:ln w="4763">
            <a:solidFill>
              <a:srgbClr val="4BC0C8">
                <a:alpha val="28000"/>
              </a:srgbClr>
            </a:solidFill>
            <a:prstDash val="solid"/>
          </a:ln>
        </p:spPr>
      </p:sp>
      <p:sp>
        <p:nvSpPr>
          <p:cNvPr id="22" name="Shape 16"/>
          <p:cNvSpPr/>
          <p:nvPr/>
        </p:nvSpPr>
        <p:spPr>
          <a:xfrm>
            <a:off x="3544900" y="1627994"/>
            <a:ext cx="809625" cy="185738"/>
          </a:xfrm>
          <a:prstGeom prst="roundRect">
            <a:avLst>
              <a:gd name="adj" fmla="val 20513"/>
            </a:avLst>
          </a:prstGeom>
          <a:solidFill>
            <a:srgbClr val="4BC0C8">
              <a:alpha val="18000"/>
            </a:srgbClr>
          </a:solidFill>
          <a:ln w="4763">
            <a:solidFill>
              <a:srgbClr val="4BC0C8">
                <a:alpha val="35000"/>
              </a:srgbClr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3642122" y="1663898"/>
            <a:ext cx="856885" cy="104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50" b="1" spc="65" kern="0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MONTHS 3–6</a:t>
            </a:r>
            <a:endParaRPr lang="en-US" sz="650" dirty="0"/>
          </a:p>
        </p:txBody>
      </p:sp>
      <p:sp>
        <p:nvSpPr>
          <p:cNvPr id="24" name="Text 18"/>
          <p:cNvSpPr/>
          <p:nvPr/>
        </p:nvSpPr>
        <p:spPr>
          <a:xfrm>
            <a:off x="3545979" y="1904405"/>
            <a:ext cx="1123012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405"/>
              </a:spcAft>
              <a:buNone/>
            </a:pPr>
            <a:r>
              <a:rPr lang="en-US" sz="115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Momentum</a:t>
            </a:r>
            <a:endParaRPr lang="en-US" sz="1150" dirty="0"/>
          </a:p>
        </p:txBody>
      </p:sp>
      <p:sp>
        <p:nvSpPr>
          <p:cNvPr id="25" name="Text 19"/>
          <p:cNvSpPr/>
          <p:nvPr/>
        </p:nvSpPr>
        <p:spPr>
          <a:xfrm>
            <a:off x="3545979" y="2180034"/>
            <a:ext cx="2411179" cy="435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BAC4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 relationships deepen. Vitalis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BAC4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engagement active. First corporate pilot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BAC4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conversations open.</a:t>
            </a:r>
            <a:endParaRPr lang="en-US" sz="760" dirty="0"/>
          </a:p>
        </p:txBody>
      </p:sp>
      <p:sp>
        <p:nvSpPr>
          <p:cNvPr id="26" name="Shape 20"/>
          <p:cNvSpPr/>
          <p:nvPr/>
        </p:nvSpPr>
        <p:spPr>
          <a:xfrm>
            <a:off x="3545979" y="4267274"/>
            <a:ext cx="28575" cy="28575"/>
          </a:xfrm>
          <a:prstGeom prst="ellipse">
            <a:avLst/>
          </a:prstGeom>
          <a:solidFill>
            <a:srgbClr val="6BE3C0"/>
          </a:solidFill>
          <a:ln/>
        </p:spPr>
      </p:sp>
      <p:sp>
        <p:nvSpPr>
          <p:cNvPr id="27" name="Text 21"/>
          <p:cNvSpPr/>
          <p:nvPr/>
        </p:nvSpPr>
        <p:spPr>
          <a:xfrm>
            <a:off x="3647703" y="4222552"/>
            <a:ext cx="152941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B5C0C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Repeat engagement rising</a:t>
            </a:r>
            <a:endParaRPr lang="en-US" sz="720" dirty="0"/>
          </a:p>
        </p:txBody>
      </p:sp>
      <p:sp>
        <p:nvSpPr>
          <p:cNvPr id="28" name="Shape 22"/>
          <p:cNvSpPr/>
          <p:nvPr/>
        </p:nvSpPr>
        <p:spPr>
          <a:xfrm>
            <a:off x="3545979" y="4455840"/>
            <a:ext cx="28575" cy="28575"/>
          </a:xfrm>
          <a:prstGeom prst="ellipse">
            <a:avLst/>
          </a:prstGeom>
          <a:solidFill>
            <a:srgbClr val="6BE3C0"/>
          </a:solidFill>
          <a:ln/>
        </p:spPr>
      </p:sp>
      <p:sp>
        <p:nvSpPr>
          <p:cNvPr id="29" name="Text 23"/>
          <p:cNvSpPr/>
          <p:nvPr/>
        </p:nvSpPr>
        <p:spPr>
          <a:xfrm>
            <a:off x="3647703" y="4411117"/>
            <a:ext cx="1380433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B5C0C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 network visible</a:t>
            </a:r>
            <a:endParaRPr lang="en-US" sz="720" dirty="0"/>
          </a:p>
        </p:txBody>
      </p:sp>
      <p:sp>
        <p:nvSpPr>
          <p:cNvPr id="30" name="Shape 24"/>
          <p:cNvSpPr/>
          <p:nvPr/>
        </p:nvSpPr>
        <p:spPr>
          <a:xfrm>
            <a:off x="3545979" y="4644405"/>
            <a:ext cx="28575" cy="28575"/>
          </a:xfrm>
          <a:prstGeom prst="ellipse">
            <a:avLst/>
          </a:prstGeom>
          <a:solidFill>
            <a:srgbClr val="6BE3C0"/>
          </a:solidFill>
          <a:ln/>
        </p:spPr>
      </p:sp>
      <p:sp>
        <p:nvSpPr>
          <p:cNvPr id="31" name="Text 25"/>
          <p:cNvSpPr/>
          <p:nvPr/>
        </p:nvSpPr>
        <p:spPr>
          <a:xfrm>
            <a:off x="3647703" y="4599682"/>
            <a:ext cx="1513158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B5C0C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Content authority building</a:t>
            </a:r>
            <a:endParaRPr lang="en-US" sz="720" dirty="0"/>
          </a:p>
        </p:txBody>
      </p:sp>
      <p:pic>
        <p:nvPicPr>
          <p:cNvPr id="3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6873" y="3063701"/>
            <a:ext cx="228600" cy="228600"/>
          </a:xfrm>
          <a:prstGeom prst="rect">
            <a:avLst/>
          </a:prstGeom>
        </p:spPr>
      </p:pic>
      <p:pic>
        <p:nvPicPr>
          <p:cNvPr id="3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5945" y="1470645"/>
            <a:ext cx="2428875" cy="3414713"/>
          </a:xfrm>
          <a:prstGeom prst="rect">
            <a:avLst/>
          </a:prstGeom>
        </p:spPr>
      </p:pic>
      <p:sp>
        <p:nvSpPr>
          <p:cNvPr id="34" name="Shape 26"/>
          <p:cNvSpPr/>
          <p:nvPr/>
        </p:nvSpPr>
        <p:spPr>
          <a:xfrm>
            <a:off x="6264994" y="1627994"/>
            <a:ext cx="842963" cy="185738"/>
          </a:xfrm>
          <a:prstGeom prst="roundRect">
            <a:avLst>
              <a:gd name="adj" fmla="val 20513"/>
            </a:avLst>
          </a:prstGeom>
          <a:solidFill>
            <a:srgbClr val="6BE3C0">
              <a:alpha val="15000"/>
            </a:srgbClr>
          </a:solidFill>
          <a:ln w="4763">
            <a:solidFill>
              <a:srgbClr val="6BE3C0">
                <a:alpha val="35000"/>
              </a:srgbClr>
            </a:solidFill>
            <a:prstDash val="solid"/>
          </a:ln>
        </p:spPr>
      </p:sp>
      <p:sp>
        <p:nvSpPr>
          <p:cNvPr id="35" name="Text 27"/>
          <p:cNvSpPr/>
          <p:nvPr/>
        </p:nvSpPr>
        <p:spPr>
          <a:xfrm>
            <a:off x="6360542" y="1663898"/>
            <a:ext cx="904577" cy="104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50" b="1" spc="65" kern="0" dirty="0">
                <a:solidFill>
                  <a:srgbClr val="6BE3C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MONTHS 7–12</a:t>
            </a:r>
            <a:endParaRPr lang="en-US" sz="650" dirty="0"/>
          </a:p>
        </p:txBody>
      </p:sp>
      <p:sp>
        <p:nvSpPr>
          <p:cNvPr id="36" name="Text 28"/>
          <p:cNvSpPr/>
          <p:nvPr/>
        </p:nvSpPr>
        <p:spPr>
          <a:xfrm>
            <a:off x="6264399" y="1904405"/>
            <a:ext cx="1107438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405"/>
              </a:spcAft>
              <a:buNone/>
            </a:pPr>
            <a:r>
              <a:rPr lang="en-US" sz="115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Compound</a:t>
            </a:r>
            <a:endParaRPr lang="en-US" sz="1150" dirty="0"/>
          </a:p>
        </p:txBody>
      </p:sp>
      <p:sp>
        <p:nvSpPr>
          <p:cNvPr id="37" name="Text 29"/>
          <p:cNvSpPr/>
          <p:nvPr/>
        </p:nvSpPr>
        <p:spPr>
          <a:xfrm>
            <a:off x="6264399" y="2180034"/>
            <a:ext cx="2520107" cy="435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C7C7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Relationship OS running. Multiple revenue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C7C7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streams active. Practice seen as the local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C7C7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health authority.</a:t>
            </a:r>
            <a:endParaRPr lang="en-US" sz="760" dirty="0"/>
          </a:p>
        </p:txBody>
      </p:sp>
      <p:sp>
        <p:nvSpPr>
          <p:cNvPr id="38" name="Shape 30"/>
          <p:cNvSpPr/>
          <p:nvPr/>
        </p:nvSpPr>
        <p:spPr>
          <a:xfrm>
            <a:off x="6264399" y="4267274"/>
            <a:ext cx="28575" cy="28575"/>
          </a:xfrm>
          <a:prstGeom prst="ellipse">
            <a:avLst/>
          </a:prstGeom>
          <a:solidFill>
            <a:srgbClr val="6BE3C0"/>
          </a:solidFill>
          <a:ln/>
        </p:spPr>
      </p:sp>
      <p:sp>
        <p:nvSpPr>
          <p:cNvPr id="39" name="Text 31"/>
          <p:cNvSpPr/>
          <p:nvPr/>
        </p:nvSpPr>
        <p:spPr>
          <a:xfrm>
            <a:off x="6366123" y="4222552"/>
            <a:ext cx="2022098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CCCCC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Partner Hub + Vitalis compounding</a:t>
            </a:r>
            <a:endParaRPr lang="en-US" sz="720" dirty="0"/>
          </a:p>
        </p:txBody>
      </p:sp>
      <p:sp>
        <p:nvSpPr>
          <p:cNvPr id="40" name="Shape 32"/>
          <p:cNvSpPr/>
          <p:nvPr/>
        </p:nvSpPr>
        <p:spPr>
          <a:xfrm>
            <a:off x="6264399" y="4455840"/>
            <a:ext cx="28575" cy="28575"/>
          </a:xfrm>
          <a:prstGeom prst="ellipse">
            <a:avLst/>
          </a:prstGeom>
          <a:solidFill>
            <a:srgbClr val="6BE3C0"/>
          </a:solidFill>
          <a:ln/>
        </p:spPr>
      </p:sp>
      <p:sp>
        <p:nvSpPr>
          <p:cNvPr id="41" name="Text 33"/>
          <p:cNvSpPr/>
          <p:nvPr/>
        </p:nvSpPr>
        <p:spPr>
          <a:xfrm>
            <a:off x="6366123" y="4411117"/>
            <a:ext cx="1665714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CCCCC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Corporate Health pilot active</a:t>
            </a:r>
            <a:endParaRPr lang="en-US" sz="720" dirty="0"/>
          </a:p>
        </p:txBody>
      </p:sp>
      <p:sp>
        <p:nvSpPr>
          <p:cNvPr id="42" name="Shape 34"/>
          <p:cNvSpPr/>
          <p:nvPr/>
        </p:nvSpPr>
        <p:spPr>
          <a:xfrm>
            <a:off x="6264399" y="4644405"/>
            <a:ext cx="28575" cy="28575"/>
          </a:xfrm>
          <a:prstGeom prst="ellipse">
            <a:avLst/>
          </a:prstGeom>
          <a:solidFill>
            <a:srgbClr val="6BE3C0"/>
          </a:solidFill>
          <a:ln/>
        </p:spPr>
      </p:sp>
      <p:sp>
        <p:nvSpPr>
          <p:cNvPr id="43" name="Text 35"/>
          <p:cNvSpPr/>
          <p:nvPr/>
        </p:nvSpPr>
        <p:spPr>
          <a:xfrm>
            <a:off x="6366123" y="4599682"/>
            <a:ext cx="145347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CCCCC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Referrals self-generating</a:t>
            </a:r>
            <a:endParaRPr lang="en-US" sz="720" dirty="0"/>
          </a:p>
        </p:txBody>
      </p:sp>
      <p:sp>
        <p:nvSpPr>
          <p:cNvPr id="44" name="Shape 36"/>
          <p:cNvSpPr/>
          <p:nvPr/>
        </p:nvSpPr>
        <p:spPr>
          <a:xfrm>
            <a:off x="6075945" y="1470645"/>
            <a:ext cx="2428875" cy="3414713"/>
          </a:xfrm>
          <a:prstGeom prst="roundRect">
            <a:avLst>
              <a:gd name="adj" fmla="val 3137"/>
            </a:avLst>
          </a:prstGeom>
          <a:ln w="4763">
            <a:solidFill>
              <a:srgbClr val="6BE3C0">
                <a:alpha val="30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3075" y="-410505"/>
            <a:ext cx="3838575" cy="246697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>
            <a:alphaModFix amt="55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40593" y="310679"/>
            <a:ext cx="200025" cy="9525"/>
          </a:xfrm>
          <a:prstGeom prst="rect">
            <a:avLst/>
          </a:prstGeom>
          <a:solidFill>
            <a:srgbClr val="4BC0C8"/>
          </a:solidFill>
          <a:ln/>
        </p:spPr>
      </p:sp>
      <p:sp>
        <p:nvSpPr>
          <p:cNvPr id="6" name="Text 1"/>
          <p:cNvSpPr/>
          <p:nvPr/>
        </p:nvSpPr>
        <p:spPr>
          <a:xfrm>
            <a:off x="950863" y="261937"/>
            <a:ext cx="1001219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10" b="1" spc="135" kern="0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THE PROBLEM</a:t>
            </a:r>
            <a:endParaRPr lang="en-US" sz="610" dirty="0"/>
          </a:p>
        </p:txBody>
      </p:sp>
      <p:sp>
        <p:nvSpPr>
          <p:cNvPr id="7" name="Text 2"/>
          <p:cNvSpPr/>
          <p:nvPr/>
        </p:nvSpPr>
        <p:spPr>
          <a:xfrm>
            <a:off x="640035" y="494630"/>
            <a:ext cx="4093748" cy="4143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324"/>
              </a:spcAft>
              <a:buNone/>
            </a:pPr>
            <a:r>
              <a:rPr lang="en-US" sz="2590" b="1" spc="-52" kern="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The relationship gap</a:t>
            </a:r>
            <a:endParaRPr lang="en-US" sz="2590" dirty="0"/>
          </a:p>
        </p:txBody>
      </p:sp>
      <p:sp>
        <p:nvSpPr>
          <p:cNvPr id="8" name="Text 3"/>
          <p:cNvSpPr/>
          <p:nvPr/>
        </p:nvSpPr>
        <p:spPr>
          <a:xfrm>
            <a:off x="640035" y="850106"/>
            <a:ext cx="3078383" cy="4143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324"/>
              </a:spcAft>
              <a:buNone/>
            </a:pPr>
            <a:r>
              <a:rPr lang="en-US" sz="2590" b="1" spc="-52" kern="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in your market.</a:t>
            </a:r>
            <a:endParaRPr lang="en-US" sz="2590" dirty="0"/>
          </a:p>
        </p:txBody>
      </p:sp>
      <p:sp>
        <p:nvSpPr>
          <p:cNvPr id="9" name="Text 4"/>
          <p:cNvSpPr/>
          <p:nvPr/>
        </p:nvSpPr>
        <p:spPr>
          <a:xfrm>
            <a:off x="640035" y="1294284"/>
            <a:ext cx="6544032" cy="309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8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Trusted providers lose visibility between transactions while online-first services maintain the</a:t>
            </a:r>
            <a:endParaRPr lang="en-US" sz="900" dirty="0"/>
          </a:p>
          <a:p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8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relationship every week.</a:t>
            </a:r>
            <a:endParaRPr lang="en-US" sz="900" dirty="0"/>
          </a:p>
        </p:txBody>
      </p:sp>
      <p:sp>
        <p:nvSpPr>
          <p:cNvPr id="10" name="Shape 5"/>
          <p:cNvSpPr/>
          <p:nvPr/>
        </p:nvSpPr>
        <p:spPr>
          <a:xfrm>
            <a:off x="639589" y="1853468"/>
            <a:ext cx="2500313" cy="3033712"/>
          </a:xfrm>
          <a:prstGeom prst="roundRect">
            <a:avLst>
              <a:gd name="adj" fmla="val 3048"/>
            </a:avLst>
          </a:prstGeom>
          <a:solidFill>
            <a:srgbClr val="0A3241">
              <a:alpha val="70000"/>
            </a:srgbClr>
          </a:solidFill>
          <a:ln w="4763">
            <a:solidFill>
              <a:srgbClr val="4BC0C8">
                <a:alpha val="15000"/>
              </a:srgbClr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845939" y="1972419"/>
            <a:ext cx="1234648" cy="6334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3960" b="1" spc="-158" kern="0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6–8</a:t>
            </a:r>
            <a:endParaRPr lang="en-US" sz="3960" dirty="0"/>
          </a:p>
        </p:txBody>
      </p:sp>
      <p:sp>
        <p:nvSpPr>
          <p:cNvPr id="12" name="Text 7"/>
          <p:cNvSpPr/>
          <p:nvPr/>
        </p:nvSpPr>
        <p:spPr>
          <a:xfrm>
            <a:off x="845939" y="2628602"/>
            <a:ext cx="1688061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405"/>
              </a:spcAft>
              <a:buNone/>
            </a:pPr>
            <a:r>
              <a:rPr lang="en-US" sz="94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Weeks between visits</a:t>
            </a:r>
            <a:endParaRPr lang="en-US" sz="940" dirty="0"/>
          </a:p>
        </p:txBody>
      </p:sp>
      <p:sp>
        <p:nvSpPr>
          <p:cNvPr id="13" name="Text 8"/>
          <p:cNvSpPr/>
          <p:nvPr/>
        </p:nvSpPr>
        <p:spPr>
          <a:xfrm>
            <a:off x="845939" y="2867769"/>
            <a:ext cx="2500372" cy="594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8F9C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average gap between a client's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8F9C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appointments — a window where generic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8F9C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wellness apps fill the relationship your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8F9C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 built.</a:t>
            </a:r>
            <a:endParaRPr lang="en-US" sz="76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>
            <a:alphaModFix amt="40000"/>
          </a:blip>
          <a:stretch>
            <a:fillRect/>
          </a:stretch>
        </p:blipFill>
        <p:spPr>
          <a:xfrm>
            <a:off x="846758" y="4692030"/>
            <a:ext cx="2085975" cy="9525"/>
          </a:xfrm>
          <a:prstGeom prst="rect">
            <a:avLst/>
          </a:prstGeom>
        </p:spPr>
      </p:pic>
      <p:sp>
        <p:nvSpPr>
          <p:cNvPr id="15" name="Shape 9"/>
          <p:cNvSpPr/>
          <p:nvPr/>
        </p:nvSpPr>
        <p:spPr>
          <a:xfrm>
            <a:off x="3321844" y="1853468"/>
            <a:ext cx="2500313" cy="3033712"/>
          </a:xfrm>
          <a:prstGeom prst="roundRect">
            <a:avLst>
              <a:gd name="adj" fmla="val 3048"/>
            </a:avLst>
          </a:prstGeom>
          <a:solidFill>
            <a:srgbClr val="0A3241">
              <a:alpha val="70000"/>
            </a:srgbClr>
          </a:solidFill>
          <a:ln w="4763">
            <a:solidFill>
              <a:srgbClr val="4BC0C8">
                <a:alpha val="15000"/>
              </a:srgbClr>
            </a:solidFill>
            <a:prstDash val="solid"/>
          </a:ln>
        </p:spPr>
      </p:sp>
      <p:sp>
        <p:nvSpPr>
          <p:cNvPr id="16" name="Text 10"/>
          <p:cNvSpPr/>
          <p:nvPr/>
        </p:nvSpPr>
        <p:spPr>
          <a:xfrm>
            <a:off x="3528194" y="1972419"/>
            <a:ext cx="1367277" cy="6334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3960" b="1" spc="-158" kern="0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 in 3</a:t>
            </a:r>
            <a:endParaRPr lang="en-US" sz="3960" dirty="0"/>
          </a:p>
        </p:txBody>
      </p:sp>
      <p:sp>
        <p:nvSpPr>
          <p:cNvPr id="17" name="Text 11"/>
          <p:cNvSpPr/>
          <p:nvPr/>
        </p:nvSpPr>
        <p:spPr>
          <a:xfrm>
            <a:off x="3528194" y="2628602"/>
            <a:ext cx="2707198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405"/>
              </a:spcAft>
              <a:buNone/>
            </a:pPr>
            <a:r>
              <a:rPr lang="en-US" sz="94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Clients lost to competing platforms</a:t>
            </a:r>
            <a:endParaRPr lang="en-US" sz="940" dirty="0"/>
          </a:p>
        </p:txBody>
      </p:sp>
      <p:sp>
        <p:nvSpPr>
          <p:cNvPr id="18" name="Text 12"/>
          <p:cNvSpPr/>
          <p:nvPr/>
        </p:nvSpPr>
        <p:spPr>
          <a:xfrm>
            <a:off x="3528194" y="2867769"/>
            <a:ext cx="2665504" cy="435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8F9C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Patients who disengage between visits are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8F9C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significantly more likely to shift their primary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8F9C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health relationship to a digital service.</a:t>
            </a:r>
            <a:endParaRPr lang="en-US" sz="760" dirty="0"/>
          </a:p>
        </p:txBody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5">
            <a:alphaModFix amt="40000"/>
          </a:blip>
          <a:stretch>
            <a:fillRect/>
          </a:stretch>
        </p:blipFill>
        <p:spPr>
          <a:xfrm>
            <a:off x="3529013" y="4692030"/>
            <a:ext cx="2085975" cy="9525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6004099" y="1853468"/>
            <a:ext cx="2500313" cy="3033712"/>
          </a:xfrm>
          <a:prstGeom prst="roundRect">
            <a:avLst>
              <a:gd name="adj" fmla="val 3048"/>
            </a:avLst>
          </a:prstGeom>
          <a:solidFill>
            <a:srgbClr val="0A3241">
              <a:alpha val="70000"/>
            </a:srgbClr>
          </a:solidFill>
          <a:ln w="4763">
            <a:solidFill>
              <a:srgbClr val="F59E0B">
                <a:alpha val="18000"/>
              </a:srgbClr>
            </a:solidFill>
            <a:prstDash val="solid"/>
          </a:ln>
        </p:spPr>
      </p:sp>
      <p:sp>
        <p:nvSpPr>
          <p:cNvPr id="21" name="Text 14"/>
          <p:cNvSpPr/>
          <p:nvPr/>
        </p:nvSpPr>
        <p:spPr>
          <a:xfrm>
            <a:off x="6210449" y="1972419"/>
            <a:ext cx="488699" cy="6334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3960" b="1" spc="-158" kern="0" dirty="0">
                <a:solidFill>
                  <a:srgbClr val="F59E0B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</a:t>
            </a:r>
            <a:endParaRPr lang="en-US" sz="3960" dirty="0"/>
          </a:p>
        </p:txBody>
      </p:sp>
      <p:sp>
        <p:nvSpPr>
          <p:cNvPr id="22" name="Text 15"/>
          <p:cNvSpPr/>
          <p:nvPr/>
        </p:nvSpPr>
        <p:spPr>
          <a:xfrm>
            <a:off x="6210449" y="2628602"/>
            <a:ext cx="2332434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405"/>
              </a:spcAft>
              <a:buNone/>
            </a:pPr>
            <a:r>
              <a:rPr lang="en-US" sz="94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Tools built for this exact profile</a:t>
            </a:r>
            <a:endParaRPr lang="en-US" sz="940" dirty="0"/>
          </a:p>
        </p:txBody>
      </p:sp>
      <p:sp>
        <p:nvSpPr>
          <p:cNvPr id="23" name="Text 16"/>
          <p:cNvSpPr/>
          <p:nvPr/>
        </p:nvSpPr>
        <p:spPr>
          <a:xfrm>
            <a:off x="6210449" y="2867769"/>
            <a:ext cx="2663376" cy="594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8F9C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single platform covers provider-safe AI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8F9C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content, MS365-native outreach, native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8F9C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social, CRM, and corporate health activation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8F9C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together.</a:t>
            </a:r>
            <a:endParaRPr lang="en-US" sz="760" dirty="0"/>
          </a:p>
        </p:txBody>
      </p:sp>
      <p:pic>
        <p:nvPicPr>
          <p:cNvPr id="24" name="Image 5" descr="preencoded.png">    </p:cNvPr>
          <p:cNvPicPr>
            <a:picLocks noChangeAspect="1"/>
          </p:cNvPicPr>
          <p:nvPr/>
        </p:nvPicPr>
        <p:blipFill>
          <a:blip r:embed="rId6">
            <a:alphaModFix amt="40000"/>
          </a:blip>
          <a:stretch>
            <a:fillRect/>
          </a:stretch>
        </p:blipFill>
        <p:spPr>
          <a:xfrm>
            <a:off x="6211267" y="4692030"/>
            <a:ext cx="2085975" cy="95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6712" y="3393728"/>
            <a:ext cx="3476625" cy="216217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>
            <a:alphaModFix amt="55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40593" y="310679"/>
            <a:ext cx="200025" cy="9525"/>
          </a:xfrm>
          <a:prstGeom prst="rect">
            <a:avLst/>
          </a:prstGeom>
          <a:solidFill>
            <a:srgbClr val="4BC0C8"/>
          </a:solidFill>
          <a:ln/>
        </p:spPr>
      </p:sp>
      <p:sp>
        <p:nvSpPr>
          <p:cNvPr id="6" name="Text 1"/>
          <p:cNvSpPr/>
          <p:nvPr/>
        </p:nvSpPr>
        <p:spPr>
          <a:xfrm>
            <a:off x="950863" y="261937"/>
            <a:ext cx="1179121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10" b="1" spc="135" kern="0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THREE-WAY GAP</a:t>
            </a:r>
            <a:endParaRPr lang="en-US" sz="610" dirty="0"/>
          </a:p>
        </p:txBody>
      </p:sp>
      <p:sp>
        <p:nvSpPr>
          <p:cNvPr id="7" name="Text 2"/>
          <p:cNvSpPr/>
          <p:nvPr/>
        </p:nvSpPr>
        <p:spPr>
          <a:xfrm>
            <a:off x="640035" y="494630"/>
            <a:ext cx="5058422" cy="4048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324"/>
              </a:spcAft>
              <a:buNone/>
            </a:pPr>
            <a:r>
              <a:rPr lang="en-US" sz="2520" b="1" spc="-50" kern="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Three categories of tools.</a:t>
            </a:r>
            <a:endParaRPr lang="en-US" sz="2520" dirty="0"/>
          </a:p>
        </p:txBody>
      </p:sp>
      <p:sp>
        <p:nvSpPr>
          <p:cNvPr id="8" name="Text 3"/>
          <p:cNvSpPr/>
          <p:nvPr/>
        </p:nvSpPr>
        <p:spPr>
          <a:xfrm>
            <a:off x="640035" y="840284"/>
            <a:ext cx="3344607" cy="4048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324"/>
              </a:spcAft>
              <a:buNone/>
            </a:pPr>
            <a:r>
              <a:rPr lang="en-US" sz="2520" b="1" spc="-50" kern="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None of them fit.</a:t>
            </a:r>
            <a:endParaRPr lang="en-US" sz="2520" dirty="0"/>
          </a:p>
        </p:txBody>
      </p:sp>
      <p:sp>
        <p:nvSpPr>
          <p:cNvPr id="9" name="Text 4"/>
          <p:cNvSpPr/>
          <p:nvPr/>
        </p:nvSpPr>
        <p:spPr>
          <a:xfrm>
            <a:off x="640035" y="1274638"/>
            <a:ext cx="6610104" cy="309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8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Providers sit at the intersection of marketing, healthcare operations, and intelligent content —</a:t>
            </a:r>
            <a:endParaRPr lang="en-US" sz="900" dirty="0"/>
          </a:p>
          <a:p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8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 no single category covers all three.</a:t>
            </a:r>
            <a:endParaRPr lang="en-US" sz="900" dirty="0"/>
          </a:p>
        </p:txBody>
      </p:sp>
      <p:sp>
        <p:nvSpPr>
          <p:cNvPr id="10" name="Shape 5"/>
          <p:cNvSpPr/>
          <p:nvPr/>
        </p:nvSpPr>
        <p:spPr>
          <a:xfrm>
            <a:off x="639589" y="1784338"/>
            <a:ext cx="2500313" cy="2524125"/>
          </a:xfrm>
          <a:prstGeom prst="roundRect">
            <a:avLst>
              <a:gd name="adj" fmla="val 3048"/>
            </a:avLst>
          </a:prstGeom>
          <a:solidFill>
            <a:srgbClr val="0A3241">
              <a:alpha val="65000"/>
            </a:srgbClr>
          </a:solidFill>
          <a:ln w="4763">
            <a:solidFill>
              <a:srgbClr val="4BC0C8">
                <a:alpha val="16000"/>
              </a:srgbClr>
            </a:solidFill>
            <a:prstDash val="solid"/>
          </a:ln>
        </p:spPr>
      </p:sp>
      <p:sp>
        <p:nvSpPr>
          <p:cNvPr id="11" name="Shape 6"/>
          <p:cNvSpPr/>
          <p:nvPr/>
        </p:nvSpPr>
        <p:spPr>
          <a:xfrm>
            <a:off x="827038" y="1941686"/>
            <a:ext cx="257175" cy="257175"/>
          </a:xfrm>
          <a:prstGeom prst="roundRect">
            <a:avLst>
              <a:gd name="adj" fmla="val 18519"/>
            </a:avLst>
          </a:prstGeom>
          <a:solidFill>
            <a:srgbClr val="4BC0C8">
              <a:alpha val="10000"/>
            </a:srgbClr>
          </a:solidFill>
          <a:ln w="4763">
            <a:solidFill>
              <a:srgbClr val="4BC0C8">
                <a:alpha val="20000"/>
              </a:srgbClr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892820" y="1992734"/>
            <a:ext cx="220347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6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01</a:t>
            </a:r>
            <a:endParaRPr lang="en-US" sz="860" dirty="0"/>
          </a:p>
        </p:txBody>
      </p:sp>
      <p:sp>
        <p:nvSpPr>
          <p:cNvPr id="13" name="Text 8"/>
          <p:cNvSpPr/>
          <p:nvPr/>
        </p:nvSpPr>
        <p:spPr>
          <a:xfrm>
            <a:off x="1174998" y="1997497"/>
            <a:ext cx="1592870" cy="1381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6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Broad marketing tools</a:t>
            </a:r>
            <a:endParaRPr lang="en-US" sz="860" dirty="0"/>
          </a:p>
        </p:txBody>
      </p:sp>
      <p:sp>
        <p:nvSpPr>
          <p:cNvPr id="14" name="Text 9"/>
          <p:cNvSpPr/>
          <p:nvPr/>
        </p:nvSpPr>
        <p:spPr>
          <a:xfrm>
            <a:off x="827633" y="2320082"/>
            <a:ext cx="2664150" cy="575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9"/>
              </a:lnSpc>
              <a:buNone/>
            </a:pPr>
            <a:r>
              <a:rPr lang="en-US" sz="720" dirty="0">
                <a:solidFill>
                  <a:srgbClr val="A8B1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Mailchimp, Buffer, HubSpot — built for general</a:t>
            </a:r>
            <a:endParaRPr lang="en-US" sz="720" dirty="0"/>
          </a:p>
          <a:p>
            <a:pPr algn="l" indent="0" marL="0">
              <a:lnSpc>
                <a:spcPts val="1209"/>
              </a:lnSpc>
              <a:buNone/>
            </a:pPr>
            <a:r>
              <a:rPr lang="en-US" sz="720" dirty="0">
                <a:solidFill>
                  <a:srgbClr val="A8B1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campaigns. Not designed around provider</a:t>
            </a:r>
            <a:endParaRPr lang="en-US" sz="720" dirty="0"/>
          </a:p>
          <a:p>
            <a:pPr algn="l" indent="0" marL="0">
              <a:lnSpc>
                <a:spcPts val="1209"/>
              </a:lnSpc>
              <a:buNone/>
            </a:pPr>
            <a:r>
              <a:rPr lang="en-US" sz="720" dirty="0">
                <a:solidFill>
                  <a:srgbClr val="A8B1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scope, consent tiers, health content review, or</a:t>
            </a:r>
            <a:endParaRPr lang="en-US" sz="720" dirty="0"/>
          </a:p>
          <a:p>
            <a:pPr algn="l" indent="0" marL="0">
              <a:lnSpc>
                <a:spcPts val="1209"/>
              </a:lnSpc>
              <a:buNone/>
            </a:pPr>
            <a:r>
              <a:rPr lang="en-US" sz="720" dirty="0">
                <a:solidFill>
                  <a:srgbClr val="A8B1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longitudinal wellness journeys.</a:t>
            </a:r>
            <a:endParaRPr lang="en-US" sz="720" dirty="0"/>
          </a:p>
        </p:txBody>
      </p:sp>
      <p:sp>
        <p:nvSpPr>
          <p:cNvPr id="15" name="Shape 10"/>
          <p:cNvSpPr/>
          <p:nvPr/>
        </p:nvSpPr>
        <p:spPr>
          <a:xfrm>
            <a:off x="827708" y="3807916"/>
            <a:ext cx="2124075" cy="342900"/>
          </a:xfrm>
          <a:prstGeom prst="rect">
            <a:avLst/>
          </a:prstGeom>
          <a:ln/>
        </p:spPr>
      </p:sp>
      <p:sp>
        <p:nvSpPr>
          <p:cNvPr id="16" name="Text 11"/>
          <p:cNvSpPr/>
          <p:nvPr/>
        </p:nvSpPr>
        <p:spPr>
          <a:xfrm>
            <a:off x="827633" y="3899595"/>
            <a:ext cx="2382351" cy="239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5"/>
              </a:lnSpc>
              <a:buNone/>
            </a:pPr>
            <a:r>
              <a:rPr lang="en-US" sz="680" b="1" dirty="0">
                <a:solidFill>
                  <a:srgbClr val="76858A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Missing: provider-safe content, healthcare</a:t>
            </a:r>
            <a:endParaRPr lang="en-US" sz="680" dirty="0"/>
          </a:p>
          <a:p>
            <a:pPr algn="l" indent="0" marL="0">
              <a:lnSpc>
                <a:spcPts val="1025"/>
              </a:lnSpc>
              <a:buNone/>
            </a:pPr>
            <a:r>
              <a:rPr lang="en-US" sz="680" b="1" dirty="0">
                <a:solidFill>
                  <a:srgbClr val="76858A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context, clinical routing</a:t>
            </a:r>
            <a:endParaRPr lang="en-US" sz="680" dirty="0"/>
          </a:p>
        </p:txBody>
      </p:sp>
      <p:sp>
        <p:nvSpPr>
          <p:cNvPr id="17" name="Shape 12"/>
          <p:cNvSpPr/>
          <p:nvPr/>
        </p:nvSpPr>
        <p:spPr>
          <a:xfrm>
            <a:off x="3321844" y="1784338"/>
            <a:ext cx="2500313" cy="2524125"/>
          </a:xfrm>
          <a:prstGeom prst="roundRect">
            <a:avLst>
              <a:gd name="adj" fmla="val 3048"/>
            </a:avLst>
          </a:prstGeom>
          <a:solidFill>
            <a:srgbClr val="0A3241">
              <a:alpha val="65000"/>
            </a:srgbClr>
          </a:solidFill>
          <a:ln w="4763">
            <a:solidFill>
              <a:srgbClr val="4BC0C8">
                <a:alpha val="16000"/>
              </a:srgbClr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3509293" y="1941686"/>
            <a:ext cx="257175" cy="257175"/>
          </a:xfrm>
          <a:prstGeom prst="roundRect">
            <a:avLst>
              <a:gd name="adj" fmla="val 18519"/>
            </a:avLst>
          </a:prstGeom>
          <a:solidFill>
            <a:srgbClr val="4BC0C8">
              <a:alpha val="10000"/>
            </a:srgbClr>
          </a:solidFill>
          <a:ln w="4763">
            <a:solidFill>
              <a:srgbClr val="4BC0C8">
                <a:alpha val="20000"/>
              </a:srgbClr>
            </a:solidFill>
            <a:prstDash val="solid"/>
          </a:ln>
        </p:spPr>
      </p:sp>
      <p:sp>
        <p:nvSpPr>
          <p:cNvPr id="19" name="Text 14"/>
          <p:cNvSpPr/>
          <p:nvPr/>
        </p:nvSpPr>
        <p:spPr>
          <a:xfrm>
            <a:off x="3575075" y="1992734"/>
            <a:ext cx="220347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6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02</a:t>
            </a:r>
            <a:endParaRPr lang="en-US" sz="860" dirty="0"/>
          </a:p>
        </p:txBody>
      </p:sp>
      <p:sp>
        <p:nvSpPr>
          <p:cNvPr id="20" name="Text 15"/>
          <p:cNvSpPr/>
          <p:nvPr/>
        </p:nvSpPr>
        <p:spPr>
          <a:xfrm>
            <a:off x="3857253" y="1997497"/>
            <a:ext cx="1812176" cy="1381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6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Healthcare ops platforms</a:t>
            </a:r>
            <a:endParaRPr lang="en-US" sz="860" dirty="0"/>
          </a:p>
        </p:txBody>
      </p:sp>
      <p:sp>
        <p:nvSpPr>
          <p:cNvPr id="21" name="Text 16"/>
          <p:cNvSpPr/>
          <p:nvPr/>
        </p:nvSpPr>
        <p:spPr>
          <a:xfrm>
            <a:off x="3509888" y="2320082"/>
            <a:ext cx="2777237" cy="575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9"/>
              </a:lnSpc>
              <a:buNone/>
            </a:pPr>
            <a:r>
              <a:rPr lang="en-US" sz="720" dirty="0">
                <a:solidFill>
                  <a:srgbClr val="A8B1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Tebra, Weave, NexHealth — built for scheduling,</a:t>
            </a:r>
            <a:endParaRPr lang="en-US" sz="720" dirty="0"/>
          </a:p>
          <a:p>
            <a:pPr algn="l" indent="0" marL="0">
              <a:lnSpc>
                <a:spcPts val="1209"/>
              </a:lnSpc>
              <a:buNone/>
            </a:pPr>
            <a:r>
              <a:rPr lang="en-US" sz="720" dirty="0">
                <a:solidFill>
                  <a:srgbClr val="A8B1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communication, and practice operations.</a:t>
            </a:r>
            <a:endParaRPr lang="en-US" sz="720" dirty="0"/>
          </a:p>
          <a:p>
            <a:pPr algn="l" indent="0" marL="0">
              <a:lnSpc>
                <a:spcPts val="1209"/>
              </a:lnSpc>
              <a:buNone/>
            </a:pPr>
            <a:r>
              <a:rPr lang="en-US" sz="720" dirty="0">
                <a:solidFill>
                  <a:srgbClr val="A8B1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for AI content generation or outbound</a:t>
            </a:r>
            <a:endParaRPr lang="en-US" sz="720" dirty="0"/>
          </a:p>
          <a:p>
            <a:pPr algn="l" indent="0" marL="0">
              <a:lnSpc>
                <a:spcPts val="1209"/>
              </a:lnSpc>
              <a:buNone/>
            </a:pPr>
            <a:r>
              <a:rPr lang="en-US" sz="720" dirty="0">
                <a:solidFill>
                  <a:srgbClr val="A8B1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relationship activation.</a:t>
            </a:r>
            <a:endParaRPr lang="en-US" sz="720" dirty="0"/>
          </a:p>
        </p:txBody>
      </p:sp>
      <p:sp>
        <p:nvSpPr>
          <p:cNvPr id="22" name="Shape 17"/>
          <p:cNvSpPr/>
          <p:nvPr/>
        </p:nvSpPr>
        <p:spPr>
          <a:xfrm>
            <a:off x="3509963" y="3807916"/>
            <a:ext cx="2124075" cy="342900"/>
          </a:xfrm>
          <a:prstGeom prst="rect">
            <a:avLst/>
          </a:prstGeom>
          <a:ln/>
        </p:spPr>
      </p:sp>
      <p:sp>
        <p:nvSpPr>
          <p:cNvPr id="23" name="Text 18"/>
          <p:cNvSpPr/>
          <p:nvPr/>
        </p:nvSpPr>
        <p:spPr>
          <a:xfrm>
            <a:off x="3509888" y="3899595"/>
            <a:ext cx="2428882" cy="239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5"/>
              </a:lnSpc>
              <a:buNone/>
            </a:pPr>
            <a:r>
              <a:rPr lang="en-US" sz="680" b="1" dirty="0">
                <a:solidFill>
                  <a:srgbClr val="76858A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Missing: AI content, CRM growth, corporate</a:t>
            </a:r>
            <a:endParaRPr lang="en-US" sz="680" dirty="0"/>
          </a:p>
          <a:p>
            <a:pPr algn="l" indent="0" marL="0">
              <a:lnSpc>
                <a:spcPts val="1025"/>
              </a:lnSpc>
              <a:buNone/>
            </a:pPr>
            <a:r>
              <a:rPr lang="en-US" sz="680" b="1" dirty="0">
                <a:solidFill>
                  <a:srgbClr val="76858A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health, social publishing</a:t>
            </a:r>
            <a:endParaRPr lang="en-US" sz="680" dirty="0"/>
          </a:p>
        </p:txBody>
      </p:sp>
      <p:sp>
        <p:nvSpPr>
          <p:cNvPr id="24" name="Shape 19"/>
          <p:cNvSpPr/>
          <p:nvPr/>
        </p:nvSpPr>
        <p:spPr>
          <a:xfrm>
            <a:off x="6004099" y="1784338"/>
            <a:ext cx="2500313" cy="2524125"/>
          </a:xfrm>
          <a:prstGeom prst="roundRect">
            <a:avLst>
              <a:gd name="adj" fmla="val 3048"/>
            </a:avLst>
          </a:prstGeom>
          <a:solidFill>
            <a:srgbClr val="0A3241">
              <a:alpha val="65000"/>
            </a:srgbClr>
          </a:solidFill>
          <a:ln w="4763">
            <a:solidFill>
              <a:srgbClr val="4BC0C8">
                <a:alpha val="16000"/>
              </a:srgbClr>
            </a:solidFill>
            <a:prstDash val="solid"/>
          </a:ln>
        </p:spPr>
      </p:sp>
      <p:sp>
        <p:nvSpPr>
          <p:cNvPr id="25" name="Shape 20"/>
          <p:cNvSpPr/>
          <p:nvPr/>
        </p:nvSpPr>
        <p:spPr>
          <a:xfrm>
            <a:off x="6191548" y="1941686"/>
            <a:ext cx="257175" cy="257175"/>
          </a:xfrm>
          <a:prstGeom prst="roundRect">
            <a:avLst>
              <a:gd name="adj" fmla="val 18519"/>
            </a:avLst>
          </a:prstGeom>
          <a:solidFill>
            <a:srgbClr val="4BC0C8">
              <a:alpha val="10000"/>
            </a:srgbClr>
          </a:solidFill>
          <a:ln w="4763">
            <a:solidFill>
              <a:srgbClr val="4BC0C8">
                <a:alpha val="20000"/>
              </a:srgbClr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6257330" y="1992734"/>
            <a:ext cx="220347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6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03</a:t>
            </a:r>
            <a:endParaRPr lang="en-US" sz="860" dirty="0"/>
          </a:p>
        </p:txBody>
      </p:sp>
      <p:sp>
        <p:nvSpPr>
          <p:cNvPr id="27" name="Text 22"/>
          <p:cNvSpPr/>
          <p:nvPr/>
        </p:nvSpPr>
        <p:spPr>
          <a:xfrm>
            <a:off x="6539508" y="1997497"/>
            <a:ext cx="1295303" cy="1381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6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Agency platforms</a:t>
            </a:r>
            <a:endParaRPr lang="en-US" sz="860" dirty="0"/>
          </a:p>
        </p:txBody>
      </p:sp>
      <p:sp>
        <p:nvSpPr>
          <p:cNvPr id="28" name="Text 23"/>
          <p:cNvSpPr/>
          <p:nvPr/>
        </p:nvSpPr>
        <p:spPr>
          <a:xfrm>
            <a:off x="6192143" y="2320082"/>
            <a:ext cx="230602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A8B1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GoHighLevel, Zoho — broad multi-client</a:t>
            </a:r>
            <a:endParaRPr lang="en-US" sz="720" dirty="0"/>
          </a:p>
        </p:txBody>
      </p:sp>
      <p:sp>
        <p:nvSpPr>
          <p:cNvPr id="29" name="Text 24"/>
          <p:cNvSpPr/>
          <p:nvPr/>
        </p:nvSpPr>
        <p:spPr>
          <a:xfrm>
            <a:off x="6192143" y="2473672"/>
            <a:ext cx="269462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A8B1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infrastructure. No healthcare content authority,</a:t>
            </a:r>
            <a:endParaRPr lang="en-US" sz="720" dirty="0"/>
          </a:p>
        </p:txBody>
      </p:sp>
      <p:sp>
        <p:nvSpPr>
          <p:cNvPr id="30" name="Text 25"/>
          <p:cNvSpPr/>
          <p:nvPr/>
        </p:nvSpPr>
        <p:spPr>
          <a:xfrm>
            <a:off x="6192143" y="2627263"/>
            <a:ext cx="262545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A8B1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employer opportunity routing, no provider-safe</a:t>
            </a:r>
            <a:endParaRPr lang="en-US" sz="720" dirty="0"/>
          </a:p>
        </p:txBody>
      </p:sp>
      <p:sp>
        <p:nvSpPr>
          <p:cNvPr id="31" name="Text 26"/>
          <p:cNvSpPr/>
          <p:nvPr/>
        </p:nvSpPr>
        <p:spPr>
          <a:xfrm>
            <a:off x="6401767" y="2780854"/>
            <a:ext cx="1279148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A8B1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campaign generation.</a:t>
            </a:r>
            <a:endParaRPr lang="en-US" sz="720" dirty="0"/>
          </a:p>
        </p:txBody>
      </p:sp>
      <p:sp>
        <p:nvSpPr>
          <p:cNvPr id="32" name="Shape 27"/>
          <p:cNvSpPr/>
          <p:nvPr/>
        </p:nvSpPr>
        <p:spPr>
          <a:xfrm>
            <a:off x="6192217" y="3807916"/>
            <a:ext cx="2124075" cy="342900"/>
          </a:xfrm>
          <a:prstGeom prst="rect">
            <a:avLst/>
          </a:prstGeom>
          <a:ln/>
        </p:spPr>
      </p:sp>
      <p:sp>
        <p:nvSpPr>
          <p:cNvPr id="33" name="Text 28"/>
          <p:cNvSpPr/>
          <p:nvPr/>
        </p:nvSpPr>
        <p:spPr>
          <a:xfrm>
            <a:off x="6192143" y="3899595"/>
            <a:ext cx="2353814" cy="239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5"/>
              </a:lnSpc>
              <a:buNone/>
            </a:pPr>
            <a:r>
              <a:rPr lang="en-US" sz="680" b="1" dirty="0">
                <a:solidFill>
                  <a:srgbClr val="76858A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Missing: health context, Vitalis integration,</a:t>
            </a:r>
            <a:endParaRPr lang="en-US" sz="680" dirty="0"/>
          </a:p>
          <a:p>
            <a:pPr algn="l" indent="0" marL="0">
              <a:lnSpc>
                <a:spcPts val="1025"/>
              </a:lnSpc>
              <a:buNone/>
            </a:pPr>
            <a:r>
              <a:rPr lang="en-US" sz="680" b="1" dirty="0">
                <a:solidFill>
                  <a:srgbClr val="76858A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compliance screening</a:t>
            </a:r>
            <a:endParaRPr lang="en-US" sz="680" dirty="0"/>
          </a:p>
        </p:txBody>
      </p:sp>
      <p:sp>
        <p:nvSpPr>
          <p:cNvPr id="34" name="Shape 29"/>
          <p:cNvSpPr/>
          <p:nvPr/>
        </p:nvSpPr>
        <p:spPr>
          <a:xfrm>
            <a:off x="640556" y="4438390"/>
            <a:ext cx="7862887" cy="447675"/>
          </a:xfrm>
          <a:prstGeom prst="roundRect">
            <a:avLst>
              <a:gd name="adj" fmla="val 10638"/>
            </a:avLst>
          </a:prstGeom>
          <a:solidFill>
            <a:srgbClr val="4BC0C8">
              <a:alpha val="7000"/>
            </a:srgbClr>
          </a:solidFill>
          <a:ln/>
        </p:spPr>
      </p:sp>
      <p:sp>
        <p:nvSpPr>
          <p:cNvPr id="35" name="Text 30"/>
          <p:cNvSpPr/>
          <p:nvPr/>
        </p:nvSpPr>
        <p:spPr>
          <a:xfrm>
            <a:off x="837158" y="4534272"/>
            <a:ext cx="892108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i="1" dirty="0">
                <a:solidFill>
                  <a:srgbClr val="A8AAA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"No single competitor covers the same mix of provider-safe AI content, MS365-native outbound, social, CRM, booking, SMS, and corporate health activation."</a:t>
            </a:r>
            <a:endParaRPr lang="en-US" sz="720" dirty="0"/>
          </a:p>
        </p:txBody>
      </p:sp>
      <p:sp>
        <p:nvSpPr>
          <p:cNvPr id="36" name="Text 31"/>
          <p:cNvSpPr/>
          <p:nvPr/>
        </p:nvSpPr>
        <p:spPr>
          <a:xfrm>
            <a:off x="837158" y="4701480"/>
            <a:ext cx="2651961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203"/>
              </a:spcBef>
              <a:buNone/>
            </a:pPr>
            <a:r>
              <a:rPr lang="en-US" sz="59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— Partner Hub Market Comparison Report, August 2026</a:t>
            </a:r>
            <a:endParaRPr lang="en-US" sz="590" dirty="0"/>
          </a:p>
        </p:txBody>
      </p:sp>
      <p:pic>
        <p:nvPicPr>
          <p:cNvPr id="37" name="Image 3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7708" y="3807916"/>
            <a:ext cx="2124075" cy="342900"/>
          </a:xfrm>
          <a:prstGeom prst="rect">
            <a:avLst/>
          </a:prstGeom>
        </p:spPr>
      </p:pic>
      <p:pic>
        <p:nvPicPr>
          <p:cNvPr id="38" name="Image 4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09963" y="3807916"/>
            <a:ext cx="2124075" cy="342900"/>
          </a:xfrm>
          <a:prstGeom prst="rect">
            <a:avLst/>
          </a:prstGeom>
        </p:spPr>
      </p:pic>
      <p:pic>
        <p:nvPicPr>
          <p:cNvPr id="39" name="Image 5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92217" y="3807916"/>
            <a:ext cx="2124075" cy="342900"/>
          </a:xfrm>
          <a:prstGeom prst="rect">
            <a:avLst/>
          </a:prstGeom>
        </p:spPr>
      </p:pic>
      <p:pic>
        <p:nvPicPr>
          <p:cNvPr id="40" name="Image 6" descr="preencoded.png">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0556" y="4438390"/>
            <a:ext cx="7862887" cy="4476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>
            <a:alphaModFix amt="55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640593" y="310679"/>
            <a:ext cx="200025" cy="9525"/>
          </a:xfrm>
          <a:prstGeom prst="rect">
            <a:avLst/>
          </a:prstGeom>
          <a:solidFill>
            <a:srgbClr val="4BC0C8"/>
          </a:solidFill>
          <a:ln/>
        </p:spPr>
      </p:sp>
      <p:sp>
        <p:nvSpPr>
          <p:cNvPr id="5" name="Text 1"/>
          <p:cNvSpPr/>
          <p:nvPr/>
        </p:nvSpPr>
        <p:spPr>
          <a:xfrm>
            <a:off x="950863" y="261937"/>
            <a:ext cx="1828428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10" b="1" spc="135" kern="0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COMPETITIVE LANDSCAPE</a:t>
            </a:r>
            <a:endParaRPr lang="en-US" sz="610" dirty="0"/>
          </a:p>
        </p:txBody>
      </p:sp>
      <p:sp>
        <p:nvSpPr>
          <p:cNvPr id="6" name="Text 2"/>
          <p:cNvSpPr/>
          <p:nvPr/>
        </p:nvSpPr>
        <p:spPr>
          <a:xfrm>
            <a:off x="640035" y="473720"/>
            <a:ext cx="6177297" cy="3905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243"/>
              </a:spcAft>
              <a:buNone/>
            </a:pPr>
            <a:r>
              <a:rPr lang="en-US" sz="2450" b="1" spc="-49" kern="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How the category breaks down.</a:t>
            </a:r>
            <a:endParaRPr lang="en-US" sz="2450" dirty="0"/>
          </a:p>
        </p:txBody>
      </p:sp>
      <p:sp>
        <p:nvSpPr>
          <p:cNvPr id="7" name="Text 3"/>
          <p:cNvSpPr/>
          <p:nvPr/>
        </p:nvSpPr>
        <p:spPr>
          <a:xfrm>
            <a:off x="640035" y="889322"/>
            <a:ext cx="6371838" cy="297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96"/>
              </a:lnSpc>
              <a:buNone/>
            </a:pPr>
            <a:r>
              <a:rPr lang="en-US" sz="860" dirty="0">
                <a:solidFill>
                  <a:srgbClr val="8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 category has a strong player. None of them cover the full picture for provider-led health</a:t>
            </a:r>
            <a:endParaRPr lang="en-US" sz="860" dirty="0"/>
          </a:p>
          <a:p>
            <a:pPr algn="l" indent="0" marL="0">
              <a:lnSpc>
                <a:spcPts val="1296"/>
              </a:lnSpc>
              <a:buNone/>
            </a:pPr>
            <a:r>
              <a:rPr lang="en-US" sz="860" dirty="0">
                <a:solidFill>
                  <a:srgbClr val="8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businesses.</a:t>
            </a:r>
            <a:endParaRPr lang="en-US" sz="86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556" y="1358987"/>
          <a:ext cx="7862887" cy="914400"/>
        </p:xfrm>
        <a:graphic>
          <a:graphicData uri="http://schemas.openxmlformats.org/drawingml/2006/table">
            <a:tbl>
              <a:tblPr/>
              <a:tblGrid>
                <a:gridCol w="1008534"/>
                <a:gridCol w="1152971"/>
                <a:gridCol w="1504355"/>
                <a:gridCol w="945431"/>
                <a:gridCol w="1229841"/>
                <a:gridCol w="2022797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lnSpc>
                          <a:spcPts val="864"/>
                        </a:lnSpc>
                        <a:buNone/>
                      </a:pPr>
                      <a:r>
                        <a:rPr lang="en-US" sz="580" b="1" spc="58" kern="0" dirty="0">
                          <a:solidFill>
                            <a:srgbClr val="4BC0C8">
                              <a:alpha val="70000"/>
                            </a:srgbClr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PLATFORM</a:t>
                      </a:r>
                      <a:endParaRPr lang="en-US" sz="58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66485" marB="6648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4BC0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E2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lnSpc>
                          <a:spcPts val="864"/>
                        </a:lnSpc>
                        <a:buNone/>
                      </a:pPr>
                      <a:r>
                        <a:rPr lang="en-US" sz="580" b="1" spc="58" kern="0" dirty="0">
                          <a:solidFill>
                            <a:srgbClr val="4BC0C8">
                              <a:alpha val="70000"/>
                            </a:srgbClr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CATEGORY</a:t>
                      </a:r>
                      <a:endParaRPr lang="en-US" sz="58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66485" marB="6648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4BC0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E2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lnSpc>
                          <a:spcPts val="864"/>
                        </a:lnSpc>
                        <a:buNone/>
                      </a:pPr>
                      <a:r>
                        <a:rPr lang="en-US" sz="580" b="1" spc="58" kern="0" dirty="0">
                          <a:solidFill>
                            <a:srgbClr val="4BC0C8">
                              <a:alpha val="70000"/>
                            </a:srgbClr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PROVIDER-SAFE CONTENT</a:t>
                      </a:r>
                      <a:endParaRPr lang="en-US" sz="58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66485" marB="6648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4BC0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E2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lnSpc>
                          <a:spcPts val="864"/>
                        </a:lnSpc>
                        <a:buNone/>
                      </a:pPr>
                      <a:r>
                        <a:rPr lang="en-US" sz="580" b="1" spc="58" kern="0" dirty="0">
                          <a:solidFill>
                            <a:srgbClr val="4BC0C8">
                              <a:alpha val="70000"/>
                            </a:srgbClr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MS365 NATIVE</a:t>
                      </a:r>
                      <a:endParaRPr lang="en-US" sz="58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66485" marB="6648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4BC0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E2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lnSpc>
                          <a:spcPts val="864"/>
                        </a:lnSpc>
                        <a:buNone/>
                      </a:pPr>
                      <a:r>
                        <a:rPr lang="en-US" sz="580" b="1" spc="58" kern="0" dirty="0">
                          <a:solidFill>
                            <a:srgbClr val="4BC0C8">
                              <a:alpha val="70000"/>
                            </a:srgbClr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CORPORATE HEALTH</a:t>
                      </a:r>
                      <a:endParaRPr lang="en-US" sz="58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66485" marB="6648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4BC0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E2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lnSpc>
                          <a:spcPts val="864"/>
                        </a:lnSpc>
                        <a:buNone/>
                      </a:pPr>
                      <a:r>
                        <a:rPr lang="en-US" sz="580" b="1" spc="58" kern="0" dirty="0">
                          <a:solidFill>
                            <a:srgbClr val="4BC0C8">
                              <a:alpha val="70000"/>
                            </a:srgbClr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KEY WEAKNESS FOR YOU</a:t>
                      </a:r>
                      <a:endParaRPr lang="en-US" sz="58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66485" marB="66485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4BC0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E26">
                        <a:alpha val="8000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b="1" dirty="0">
                          <a:solidFill>
                            <a:srgbClr val="4BC0C8"/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Ingeni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4BC0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dirty="0">
                          <a:solidFill>
                            <a:srgbClr val="FFFFFF">
                              <a:alpha val="70000"/>
                            </a:srgbClr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Relationship OS</a:t>
                      </a:r>
                      <a:endParaRPr lang="en-US" sz="76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4BC0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b="1" dirty="0">
                          <a:solidFill>
                            <a:srgbClr val="6BE3C0"/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Full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4BC0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b="1" dirty="0">
                          <a:solidFill>
                            <a:srgbClr val="6BE3C0"/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Full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4BC0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b="1" dirty="0">
                          <a:solidFill>
                            <a:srgbClr val="F59E0B"/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Pilot / custom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4BC0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lnSpc>
                          <a:spcPts val="1026"/>
                        </a:lnSpc>
                        <a:buNone/>
                      </a:pPr>
                      <a:r>
                        <a:rPr lang="en-US" sz="680" dirty="0">
                          <a:solidFill>
                            <a:srgbClr val="6BE3C0">
                              <a:alpha val="80000"/>
                            </a:srgbClr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Gmail roadmap only</a:t>
                      </a:r>
                      <a:endParaRPr lang="en-US" sz="68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4BC0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b="1" dirty="0">
                          <a:solidFill>
                            <a:srgbClr val="FFFFFF">
                              <a:alpha val="85000"/>
                            </a:srgbClr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HubSpot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dirty="0">
                          <a:solidFill>
                            <a:srgbClr val="FFFFFF">
                              <a:alpha val="55000"/>
                            </a:srgbClr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CRM / Marketing</a:t>
                      </a:r>
                      <a:endParaRPr lang="en-US" sz="76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dirty="0">
                          <a:solidFill>
                            <a:srgbClr val="F87171"/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No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dirty="0">
                          <a:solidFill>
                            <a:srgbClr val="FBBF24"/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Partial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dirty="0">
                          <a:solidFill>
                            <a:srgbClr val="F87171"/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No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lnSpc>
                          <a:spcPts val="1026"/>
                        </a:lnSpc>
                        <a:buNone/>
                      </a:pPr>
                      <a:r>
                        <a:rPr lang="en-US" sz="680" dirty="0">
                          <a:solidFill>
                            <a:srgbClr val="FFFFFF">
                              <a:alpha val="50000"/>
                            </a:srgbClr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$900–$3,800/mo, no healthcare fit</a:t>
                      </a:r>
                      <a:endParaRPr lang="en-US" sz="68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b="1" dirty="0">
                          <a:solidFill>
                            <a:srgbClr val="FFFFFF">
                              <a:alpha val="85000"/>
                            </a:srgbClr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GoHighLevel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dirty="0">
                          <a:solidFill>
                            <a:srgbClr val="FFFFFF">
                              <a:alpha val="55000"/>
                            </a:srgbClr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Agency platform</a:t>
                      </a:r>
                      <a:endParaRPr lang="en-US" sz="76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dirty="0">
                          <a:solidFill>
                            <a:srgbClr val="F87171"/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No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dirty="0">
                          <a:solidFill>
                            <a:srgbClr val="F87171"/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No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dirty="0">
                          <a:solidFill>
                            <a:srgbClr val="F87171"/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No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lnSpc>
                          <a:spcPts val="1026"/>
                        </a:lnSpc>
                        <a:buNone/>
                      </a:pPr>
                      <a:r>
                        <a:rPr lang="en-US" sz="680" dirty="0">
                          <a:solidFill>
                            <a:srgbClr val="FFFFFF">
                              <a:alpha val="50000"/>
                            </a:srgbClr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No healthcare specialisation</a:t>
                      </a:r>
                      <a:endParaRPr lang="en-US" sz="68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b="1" dirty="0">
                          <a:solidFill>
                            <a:srgbClr val="FFFFFF">
                              <a:alpha val="85000"/>
                            </a:srgbClr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Tebra / Weave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dirty="0">
                          <a:solidFill>
                            <a:srgbClr val="FFFFFF">
                              <a:alpha val="55000"/>
                            </a:srgbClr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Practice ops</a:t>
                      </a:r>
                      <a:endParaRPr lang="en-US" sz="76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dirty="0">
                          <a:solidFill>
                            <a:srgbClr val="FBBF24"/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Partial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dirty="0">
                          <a:solidFill>
                            <a:srgbClr val="F87171"/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No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dirty="0">
                          <a:solidFill>
                            <a:srgbClr val="F87171"/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No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lnSpc>
                          <a:spcPts val="1026"/>
                        </a:lnSpc>
                        <a:buNone/>
                      </a:pPr>
                      <a:r>
                        <a:rPr lang="en-US" sz="680" dirty="0">
                          <a:solidFill>
                            <a:srgbClr val="FFFFFF">
                              <a:alpha val="50000"/>
                            </a:srgbClr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Operations-first, not growth-first</a:t>
                      </a:r>
                      <a:endParaRPr lang="en-US" sz="68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b="1" dirty="0">
                          <a:solidFill>
                            <a:srgbClr val="FFFFFF">
                              <a:alpha val="85000"/>
                            </a:srgbClr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Buffer / Later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dirty="0">
                          <a:solidFill>
                            <a:srgbClr val="FFFFFF">
                              <a:alpha val="55000"/>
                            </a:srgbClr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Social scheduling</a:t>
                      </a:r>
                      <a:endParaRPr lang="en-US" sz="76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dirty="0">
                          <a:solidFill>
                            <a:srgbClr val="F87171"/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No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dirty="0">
                          <a:solidFill>
                            <a:srgbClr val="F87171"/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No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lnSpc>
                          <a:spcPts val="1134"/>
                        </a:lnSpc>
                        <a:buNone/>
                      </a:pPr>
                      <a:r>
                        <a:rPr lang="en-US" sz="760" dirty="0">
                          <a:solidFill>
                            <a:srgbClr val="F87171"/>
                          </a:solidFill>
                          <a:latin typeface="Plus Jakarta Sans" pitchFamily="34" charset="0"/>
                          <a:ea typeface="Plus Jakarta Sans" pitchFamily="34" charset="-122"/>
                          <a:cs typeface="Plus Jakarta Sans" pitchFamily="34" charset="-120"/>
                        </a:rPr>
                        <a:t>No</a:t>
                      </a:r>
                      <a:endParaRPr lang="en-US" sz="760" dirty="0">
                        <a:latin typeface="Plus Jakarta Sans" charset="0"/>
                        <a:ea typeface="Plus Jakarta Sans" charset="0"/>
                        <a:cs typeface="Plus Jakarta Sans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lnSpc>
                          <a:spcPts val="1026"/>
                        </a:lnSpc>
                        <a:buNone/>
                      </a:pPr>
                      <a:r>
                        <a:rPr lang="en-US" sz="680" dirty="0">
                          <a:solidFill>
                            <a:srgbClr val="FFFFFF">
                              <a:alpha val="50000"/>
                            </a:srgbClr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Scheduling only, no content generation</a:t>
                      </a:r>
                      <a:endParaRPr lang="en-US" sz="68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1923" marR="141923" marT="76771" marB="76771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476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9" name="Text 4"/>
          <p:cNvSpPr/>
          <p:nvPr/>
        </p:nvSpPr>
        <p:spPr>
          <a:xfrm>
            <a:off x="640035" y="4779318"/>
            <a:ext cx="6078237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607"/>
              </a:spcBef>
              <a:buNone/>
            </a:pPr>
            <a:r>
              <a:rPr lang="en-US" sz="610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Based on Partner Hub Market Comparison Report, August 2026. 17 platforms analysed. Full matrix available in the report pack.</a:t>
            </a:r>
            <a:endParaRPr lang="en-US" sz="61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1695" y="-513420"/>
            <a:ext cx="3838575" cy="246697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>
            <a:alphaModFix amt="55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40593" y="310679"/>
            <a:ext cx="200025" cy="9525"/>
          </a:xfrm>
          <a:prstGeom prst="rect">
            <a:avLst/>
          </a:prstGeom>
          <a:solidFill>
            <a:srgbClr val="4BC0C8"/>
          </a:solidFill>
          <a:ln/>
        </p:spPr>
      </p:sp>
      <p:sp>
        <p:nvSpPr>
          <p:cNvPr id="6" name="Text 1"/>
          <p:cNvSpPr/>
          <p:nvPr/>
        </p:nvSpPr>
        <p:spPr>
          <a:xfrm>
            <a:off x="950863" y="261937"/>
            <a:ext cx="1618603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10" b="1" spc="135" kern="0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FEATURE COMPARISON</a:t>
            </a:r>
            <a:endParaRPr lang="en-US" sz="610" dirty="0"/>
          </a:p>
        </p:txBody>
      </p:sp>
      <p:sp>
        <p:nvSpPr>
          <p:cNvPr id="7" name="Text 2"/>
          <p:cNvSpPr/>
          <p:nvPr/>
        </p:nvSpPr>
        <p:spPr>
          <a:xfrm>
            <a:off x="640035" y="473720"/>
            <a:ext cx="5278599" cy="3905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243"/>
              </a:spcAft>
              <a:buNone/>
            </a:pPr>
            <a:r>
              <a:rPr lang="en-US" sz="2450" b="1" spc="-49" kern="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Where Ingeni wins outright.</a:t>
            </a:r>
            <a:endParaRPr lang="en-US" sz="2450" dirty="0"/>
          </a:p>
        </p:txBody>
      </p:sp>
      <p:sp>
        <p:nvSpPr>
          <p:cNvPr id="8" name="Text 3"/>
          <p:cNvSpPr/>
          <p:nvPr/>
        </p:nvSpPr>
        <p:spPr>
          <a:xfrm>
            <a:off x="640035" y="889322"/>
            <a:ext cx="6562509" cy="297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96"/>
              </a:lnSpc>
              <a:buNone/>
            </a:pPr>
            <a:r>
              <a:rPr lang="en-US" sz="860" dirty="0">
                <a:solidFill>
                  <a:srgbClr val="8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Six capabilities no competitor covers fully — Ingeni is the only platform that brings all of them for</a:t>
            </a:r>
            <a:endParaRPr lang="en-US" sz="860" dirty="0"/>
          </a:p>
          <a:p>
            <a:pPr algn="l" indent="0" marL="0">
              <a:lnSpc>
                <a:spcPts val="1296"/>
              </a:lnSpc>
              <a:buNone/>
            </a:pPr>
            <a:r>
              <a:rPr lang="en-US" sz="860" dirty="0">
                <a:solidFill>
                  <a:srgbClr val="8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provider-led health businesses.</a:t>
            </a:r>
            <a:endParaRPr lang="en-US" sz="860" dirty="0"/>
          </a:p>
        </p:txBody>
      </p:sp>
      <p:sp>
        <p:nvSpPr>
          <p:cNvPr id="9" name="Shape 4"/>
          <p:cNvSpPr/>
          <p:nvPr/>
        </p:nvSpPr>
        <p:spPr>
          <a:xfrm>
            <a:off x="640445" y="1358503"/>
            <a:ext cx="3867150" cy="1090613"/>
          </a:xfrm>
          <a:prstGeom prst="roundRect">
            <a:avLst>
              <a:gd name="adj" fmla="val 6114"/>
            </a:avLst>
          </a:prstGeom>
          <a:solidFill>
            <a:srgbClr val="0A3241">
              <a:alpha val="65000"/>
            </a:srgbClr>
          </a:solidFill>
          <a:ln w="4763">
            <a:solidFill>
              <a:srgbClr val="4BC0C8">
                <a:alpha val="18000"/>
              </a:srgbClr>
            </a:solidFill>
            <a:prstDash val="solid"/>
          </a:ln>
        </p:spPr>
      </p:sp>
      <p:sp>
        <p:nvSpPr>
          <p:cNvPr id="10" name="Shape 5"/>
          <p:cNvSpPr/>
          <p:nvPr/>
        </p:nvSpPr>
        <p:spPr>
          <a:xfrm>
            <a:off x="828191" y="1492411"/>
            <a:ext cx="200025" cy="200025"/>
          </a:xfrm>
          <a:prstGeom prst="roundRect">
            <a:avLst>
              <a:gd name="adj" fmla="val 19048"/>
            </a:avLst>
          </a:prstGeom>
          <a:solidFill>
            <a:srgbClr val="4BC0C8">
              <a:alpha val="12000"/>
            </a:srgbClr>
          </a:solidFill>
          <a:ln w="4763">
            <a:solidFill>
              <a:srgbClr val="4BC0C8">
                <a:alpha val="25000"/>
              </a:srgbClr>
            </a:solidFill>
            <a:prstDash val="solid"/>
          </a:ln>
        </p:spPr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481" y="1539701"/>
            <a:ext cx="105370" cy="10537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120155" y="1523107"/>
            <a:ext cx="2087106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MS365 Inbox-Native Outreach</a:t>
            </a:r>
            <a:endParaRPr lang="en-US" sz="830" dirty="0"/>
          </a:p>
        </p:txBody>
      </p:sp>
      <p:sp>
        <p:nvSpPr>
          <p:cNvPr id="13" name="Text 7"/>
          <p:cNvSpPr/>
          <p:nvPr/>
        </p:nvSpPr>
        <p:spPr>
          <a:xfrm>
            <a:off x="827633" y="1768971"/>
            <a:ext cx="4478283" cy="2651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88"/>
              </a:lnSpc>
              <a:buNone/>
            </a:pPr>
            <a:r>
              <a:rPr lang="en-US" sz="720" dirty="0">
                <a:solidFill>
                  <a:srgbClr val="A1AA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Send campaigns from your own Microsoft 365 inbox — not a marketing sender</a:t>
            </a:r>
            <a:endParaRPr lang="en-US" sz="720" dirty="0"/>
          </a:p>
          <a:p>
            <a:pPr algn="l" indent="0" marL="0">
              <a:lnSpc>
                <a:spcPts val="1188"/>
              </a:lnSpc>
              <a:buNone/>
            </a:pPr>
            <a:r>
              <a:rPr lang="en-US" sz="720" dirty="0">
                <a:solidFill>
                  <a:srgbClr val="A1AA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domain. Arrives in the primary inbox, not promotions.</a:t>
            </a:r>
            <a:endParaRPr lang="en-US" sz="720" dirty="0"/>
          </a:p>
        </p:txBody>
      </p:sp>
      <p:sp>
        <p:nvSpPr>
          <p:cNvPr id="14" name="Text 8"/>
          <p:cNvSpPr/>
          <p:nvPr/>
        </p:nvSpPr>
        <p:spPr>
          <a:xfrm>
            <a:off x="827633" y="2127572"/>
            <a:ext cx="3323905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30" i="1" dirty="0">
                <a:solidFill>
                  <a:srgbClr val="30808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competitor has this. HubSpot and GoHighLevel are partial only.</a:t>
            </a:r>
            <a:endParaRPr lang="en-US" sz="630" dirty="0"/>
          </a:p>
        </p:txBody>
      </p:sp>
      <p:sp>
        <p:nvSpPr>
          <p:cNvPr id="15" name="Shape 9"/>
          <p:cNvSpPr/>
          <p:nvPr/>
        </p:nvSpPr>
        <p:spPr>
          <a:xfrm>
            <a:off x="4636405" y="1358503"/>
            <a:ext cx="3867150" cy="1090613"/>
          </a:xfrm>
          <a:prstGeom prst="roundRect">
            <a:avLst>
              <a:gd name="adj" fmla="val 6114"/>
            </a:avLst>
          </a:prstGeom>
          <a:solidFill>
            <a:srgbClr val="0A3241">
              <a:alpha val="65000"/>
            </a:srgbClr>
          </a:solidFill>
          <a:ln w="4763">
            <a:solidFill>
              <a:srgbClr val="4BC0C8">
                <a:alpha val="18000"/>
              </a:srgbClr>
            </a:solidFill>
            <a:prstDash val="solid"/>
          </a:ln>
        </p:spPr>
      </p:sp>
      <p:sp>
        <p:nvSpPr>
          <p:cNvPr id="16" name="Shape 10"/>
          <p:cNvSpPr/>
          <p:nvPr/>
        </p:nvSpPr>
        <p:spPr>
          <a:xfrm>
            <a:off x="4824152" y="1492411"/>
            <a:ext cx="200025" cy="200025"/>
          </a:xfrm>
          <a:prstGeom prst="roundRect">
            <a:avLst>
              <a:gd name="adj" fmla="val 19048"/>
            </a:avLst>
          </a:prstGeom>
          <a:solidFill>
            <a:srgbClr val="4BC0C8">
              <a:alpha val="12000"/>
            </a:srgbClr>
          </a:solidFill>
          <a:ln w="4763">
            <a:solidFill>
              <a:srgbClr val="4BC0C8">
                <a:alpha val="25000"/>
              </a:srgbClr>
            </a:solidFill>
            <a:prstDash val="solid"/>
          </a:ln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1442" y="1539701"/>
            <a:ext cx="105370" cy="10537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5116116" y="1523107"/>
            <a:ext cx="1630792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Native Social Publishing</a:t>
            </a:r>
            <a:endParaRPr lang="en-US" sz="830" dirty="0"/>
          </a:p>
        </p:txBody>
      </p:sp>
      <p:sp>
        <p:nvSpPr>
          <p:cNvPr id="19" name="Text 12"/>
          <p:cNvSpPr/>
          <p:nvPr/>
        </p:nvSpPr>
        <p:spPr>
          <a:xfrm>
            <a:off x="4823594" y="1768971"/>
            <a:ext cx="4209157" cy="2651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88"/>
              </a:lnSpc>
              <a:buNone/>
            </a:pPr>
            <a:r>
              <a:rPr lang="en-US" sz="720" dirty="0">
                <a:solidFill>
                  <a:srgbClr val="A1AA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AI-generated provider-safe content published directly to connected social</a:t>
            </a:r>
            <a:endParaRPr lang="en-US" sz="720" dirty="0"/>
          </a:p>
          <a:p>
            <a:pPr algn="l" indent="0" marL="0">
              <a:lnSpc>
                <a:spcPts val="1188"/>
              </a:lnSpc>
              <a:buNone/>
            </a:pPr>
            <a:r>
              <a:rPr lang="en-US" sz="720" dirty="0">
                <a:solidFill>
                  <a:srgbClr val="A1AA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accounts — not copied to a third-party scheduler.</a:t>
            </a:r>
            <a:endParaRPr lang="en-US" sz="720" dirty="0"/>
          </a:p>
        </p:txBody>
      </p:sp>
      <p:sp>
        <p:nvSpPr>
          <p:cNvPr id="20" name="Text 13"/>
          <p:cNvSpPr/>
          <p:nvPr/>
        </p:nvSpPr>
        <p:spPr>
          <a:xfrm>
            <a:off x="4823594" y="2127572"/>
            <a:ext cx="4110194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30" i="1" dirty="0">
                <a:solidFill>
                  <a:srgbClr val="30808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Buffer schedules. Ingeni generates within a provider-safe pipeline, then publishes.</a:t>
            </a:r>
            <a:endParaRPr lang="en-US" sz="630" dirty="0"/>
          </a:p>
        </p:txBody>
      </p:sp>
      <p:sp>
        <p:nvSpPr>
          <p:cNvPr id="21" name="Shape 14"/>
          <p:cNvSpPr/>
          <p:nvPr/>
        </p:nvSpPr>
        <p:spPr>
          <a:xfrm>
            <a:off x="640445" y="2577108"/>
            <a:ext cx="3867150" cy="1090613"/>
          </a:xfrm>
          <a:prstGeom prst="roundRect">
            <a:avLst>
              <a:gd name="adj" fmla="val 6114"/>
            </a:avLst>
          </a:prstGeom>
          <a:solidFill>
            <a:srgbClr val="0A3241">
              <a:alpha val="65000"/>
            </a:srgbClr>
          </a:solidFill>
          <a:ln w="4763">
            <a:solidFill>
              <a:srgbClr val="4BC0C8">
                <a:alpha val="18000"/>
              </a:srgbClr>
            </a:solidFill>
            <a:prstDash val="solid"/>
          </a:ln>
        </p:spPr>
      </p:sp>
      <p:sp>
        <p:nvSpPr>
          <p:cNvPr id="22" name="Shape 15"/>
          <p:cNvSpPr/>
          <p:nvPr/>
        </p:nvSpPr>
        <p:spPr>
          <a:xfrm>
            <a:off x="828191" y="2711016"/>
            <a:ext cx="200025" cy="200025"/>
          </a:xfrm>
          <a:prstGeom prst="roundRect">
            <a:avLst>
              <a:gd name="adj" fmla="val 19048"/>
            </a:avLst>
          </a:prstGeom>
          <a:solidFill>
            <a:srgbClr val="4BC0C8">
              <a:alpha val="12000"/>
            </a:srgbClr>
          </a:solidFill>
          <a:ln w="4763">
            <a:solidFill>
              <a:srgbClr val="4BC0C8">
                <a:alpha val="25000"/>
              </a:srgbClr>
            </a:solidFill>
            <a:prstDash val="solid"/>
          </a:ln>
        </p:spPr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481" y="2758306"/>
            <a:ext cx="105370" cy="10537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1120155" y="2741712"/>
            <a:ext cx="2059149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Provider-Safe Content Engine</a:t>
            </a:r>
            <a:endParaRPr lang="en-US" sz="830" dirty="0"/>
          </a:p>
        </p:txBody>
      </p:sp>
      <p:sp>
        <p:nvSpPr>
          <p:cNvPr id="25" name="Text 17"/>
          <p:cNvSpPr/>
          <p:nvPr/>
        </p:nvSpPr>
        <p:spPr>
          <a:xfrm>
            <a:off x="827633" y="2987576"/>
            <a:ext cx="4434751" cy="2651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88"/>
              </a:lnSpc>
              <a:buNone/>
            </a:pPr>
            <a:r>
              <a:rPr lang="en-US" sz="720" dirty="0">
                <a:solidFill>
                  <a:srgbClr val="A1AA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content reviewed against your scope of practice — claim discipline, referral</a:t>
            </a:r>
            <a:endParaRPr lang="en-US" sz="720" dirty="0"/>
          </a:p>
          <a:p>
            <a:pPr algn="l" indent="0" marL="0">
              <a:lnSpc>
                <a:spcPts val="1188"/>
              </a:lnSpc>
              <a:buNone/>
            </a:pPr>
            <a:r>
              <a:rPr lang="en-US" sz="720" dirty="0">
                <a:solidFill>
                  <a:srgbClr val="A1AA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language, and clinical boundary screening built in.</a:t>
            </a:r>
            <a:endParaRPr lang="en-US" sz="720" dirty="0"/>
          </a:p>
        </p:txBody>
      </p:sp>
      <p:sp>
        <p:nvSpPr>
          <p:cNvPr id="26" name="Text 18"/>
          <p:cNvSpPr/>
          <p:nvPr/>
        </p:nvSpPr>
        <p:spPr>
          <a:xfrm>
            <a:off x="827633" y="3346177"/>
            <a:ext cx="3180152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30" i="1" dirty="0">
                <a:solidFill>
                  <a:srgbClr val="30808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competitor offers healthcare content compliance screening.</a:t>
            </a:r>
            <a:endParaRPr lang="en-US" sz="630" dirty="0"/>
          </a:p>
        </p:txBody>
      </p:sp>
      <p:sp>
        <p:nvSpPr>
          <p:cNvPr id="27" name="Shape 19"/>
          <p:cNvSpPr/>
          <p:nvPr/>
        </p:nvSpPr>
        <p:spPr>
          <a:xfrm>
            <a:off x="4636405" y="2577108"/>
            <a:ext cx="3867150" cy="1090613"/>
          </a:xfrm>
          <a:prstGeom prst="roundRect">
            <a:avLst>
              <a:gd name="adj" fmla="val 6114"/>
            </a:avLst>
          </a:prstGeom>
          <a:solidFill>
            <a:srgbClr val="0A3241">
              <a:alpha val="65000"/>
            </a:srgbClr>
          </a:solidFill>
          <a:ln w="4763">
            <a:solidFill>
              <a:srgbClr val="4BC0C8">
                <a:alpha val="18000"/>
              </a:srgbClr>
            </a:solidFill>
            <a:prstDash val="solid"/>
          </a:ln>
        </p:spPr>
      </p:sp>
      <p:sp>
        <p:nvSpPr>
          <p:cNvPr id="28" name="Shape 20"/>
          <p:cNvSpPr/>
          <p:nvPr/>
        </p:nvSpPr>
        <p:spPr>
          <a:xfrm>
            <a:off x="4824152" y="2711016"/>
            <a:ext cx="200025" cy="200025"/>
          </a:xfrm>
          <a:prstGeom prst="roundRect">
            <a:avLst>
              <a:gd name="adj" fmla="val 19048"/>
            </a:avLst>
          </a:prstGeom>
          <a:solidFill>
            <a:srgbClr val="4BC0C8">
              <a:alpha val="12000"/>
            </a:srgbClr>
          </a:solidFill>
          <a:ln w="4763">
            <a:solidFill>
              <a:srgbClr val="4BC0C8">
                <a:alpha val="25000"/>
              </a:srgbClr>
            </a:solidFill>
            <a:prstDash val="solid"/>
          </a:ln>
        </p:spPr>
      </p:sp>
      <p:pic>
        <p:nvPicPr>
          <p:cNvPr id="2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1442" y="2758306"/>
            <a:ext cx="105370" cy="105370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5116116" y="2741712"/>
            <a:ext cx="1916943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F59E0B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Corporate Health Activation</a:t>
            </a:r>
            <a:endParaRPr lang="en-US" sz="830" dirty="0"/>
          </a:p>
        </p:txBody>
      </p:sp>
      <p:sp>
        <p:nvSpPr>
          <p:cNvPr id="31" name="Text 22"/>
          <p:cNvSpPr/>
          <p:nvPr/>
        </p:nvSpPr>
        <p:spPr>
          <a:xfrm>
            <a:off x="4823594" y="2987576"/>
            <a:ext cx="4411437" cy="2651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88"/>
              </a:lnSpc>
              <a:buNone/>
            </a:pPr>
            <a:r>
              <a:rPr lang="en-US" sz="720" dirty="0">
                <a:solidFill>
                  <a:srgbClr val="A1AA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Employer opportunity routing, aggregate privacy-safe wellness reporting, and</a:t>
            </a:r>
            <a:endParaRPr lang="en-US" sz="720" dirty="0"/>
          </a:p>
          <a:p>
            <a:pPr algn="l" indent="0" marL="0">
              <a:lnSpc>
                <a:spcPts val="1188"/>
              </a:lnSpc>
              <a:buNone/>
            </a:pPr>
            <a:r>
              <a:rPr lang="en-US" sz="720" dirty="0">
                <a:solidFill>
                  <a:srgbClr val="A1AA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B2B discovery — pilot, custom, or self-deploy.</a:t>
            </a:r>
            <a:endParaRPr lang="en-US" sz="720" dirty="0"/>
          </a:p>
        </p:txBody>
      </p:sp>
      <p:sp>
        <p:nvSpPr>
          <p:cNvPr id="32" name="Text 23"/>
          <p:cNvSpPr/>
          <p:nvPr/>
        </p:nvSpPr>
        <p:spPr>
          <a:xfrm>
            <a:off x="4823594" y="3346177"/>
            <a:ext cx="2936468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30" i="1" dirty="0">
                <a:solidFill>
                  <a:srgbClr val="966C1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direct competitor offers this for independent providers.</a:t>
            </a:r>
            <a:endParaRPr lang="en-US" sz="630" dirty="0"/>
          </a:p>
        </p:txBody>
      </p:sp>
      <p:sp>
        <p:nvSpPr>
          <p:cNvPr id="33" name="Shape 24"/>
          <p:cNvSpPr/>
          <p:nvPr/>
        </p:nvSpPr>
        <p:spPr>
          <a:xfrm>
            <a:off x="640445" y="3795712"/>
            <a:ext cx="3867150" cy="1090613"/>
          </a:xfrm>
          <a:prstGeom prst="roundRect">
            <a:avLst>
              <a:gd name="adj" fmla="val 6114"/>
            </a:avLst>
          </a:prstGeom>
          <a:solidFill>
            <a:srgbClr val="0A3241">
              <a:alpha val="65000"/>
            </a:srgbClr>
          </a:solidFill>
          <a:ln w="4763">
            <a:solidFill>
              <a:srgbClr val="4BC0C8">
                <a:alpha val="18000"/>
              </a:srgbClr>
            </a:solidFill>
            <a:prstDash val="solid"/>
          </a:ln>
        </p:spPr>
      </p:sp>
      <p:sp>
        <p:nvSpPr>
          <p:cNvPr id="34" name="Shape 25"/>
          <p:cNvSpPr/>
          <p:nvPr/>
        </p:nvSpPr>
        <p:spPr>
          <a:xfrm>
            <a:off x="828191" y="3929621"/>
            <a:ext cx="200025" cy="200025"/>
          </a:xfrm>
          <a:prstGeom prst="roundRect">
            <a:avLst>
              <a:gd name="adj" fmla="val 19048"/>
            </a:avLst>
          </a:prstGeom>
          <a:solidFill>
            <a:srgbClr val="4BC0C8">
              <a:alpha val="12000"/>
            </a:srgbClr>
          </a:solidFill>
          <a:ln w="4763">
            <a:solidFill>
              <a:srgbClr val="4BC0C8">
                <a:alpha val="25000"/>
              </a:srgbClr>
            </a:solidFill>
            <a:prstDash val="solid"/>
          </a:ln>
        </p:spPr>
      </p:sp>
      <p:pic>
        <p:nvPicPr>
          <p:cNvPr id="3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481" y="3976911"/>
            <a:ext cx="105370" cy="105370"/>
          </a:xfrm>
          <a:prstGeom prst="rect">
            <a:avLst/>
          </a:prstGeom>
        </p:spPr>
      </p:pic>
      <p:sp>
        <p:nvSpPr>
          <p:cNvPr id="36" name="Text 26"/>
          <p:cNvSpPr/>
          <p:nvPr/>
        </p:nvSpPr>
        <p:spPr>
          <a:xfrm>
            <a:off x="1120155" y="3960316"/>
            <a:ext cx="1757035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Vitalis Client Engagement</a:t>
            </a:r>
            <a:endParaRPr lang="en-US" sz="830" dirty="0"/>
          </a:p>
        </p:txBody>
      </p:sp>
      <p:sp>
        <p:nvSpPr>
          <p:cNvPr id="37" name="Text 27"/>
          <p:cNvSpPr/>
          <p:nvPr/>
        </p:nvSpPr>
        <p:spPr>
          <a:xfrm>
            <a:off x="827633" y="4206180"/>
            <a:ext cx="4153242" cy="2651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88"/>
              </a:lnSpc>
              <a:buNone/>
            </a:pPr>
            <a:r>
              <a:rPr lang="en-US" sz="720" dirty="0">
                <a:solidFill>
                  <a:srgbClr val="A1AA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Your clients access Vitalis at $29/mo primary or $15/mo family add-on —</a:t>
            </a:r>
            <a:endParaRPr lang="en-US" sz="720" dirty="0"/>
          </a:p>
          <a:p>
            <a:pPr algn="l" indent="0" marL="0">
              <a:lnSpc>
                <a:spcPts val="1188"/>
              </a:lnSpc>
              <a:buNone/>
            </a:pPr>
            <a:r>
              <a:rPr lang="en-US" sz="720" dirty="0">
                <a:solidFill>
                  <a:srgbClr val="A1AA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extending the relationship between every visit.</a:t>
            </a:r>
            <a:endParaRPr lang="en-US" sz="720" dirty="0"/>
          </a:p>
        </p:txBody>
      </p:sp>
      <p:sp>
        <p:nvSpPr>
          <p:cNvPr id="38" name="Text 28"/>
          <p:cNvSpPr/>
          <p:nvPr/>
        </p:nvSpPr>
        <p:spPr>
          <a:xfrm>
            <a:off x="827633" y="4564782"/>
            <a:ext cx="3632500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30" i="1" dirty="0">
                <a:solidFill>
                  <a:srgbClr val="30808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an add-on to Partner Hub — a separate compounding revenue layer.</a:t>
            </a:r>
            <a:endParaRPr lang="en-US" sz="630" dirty="0"/>
          </a:p>
        </p:txBody>
      </p:sp>
      <p:sp>
        <p:nvSpPr>
          <p:cNvPr id="39" name="Shape 29"/>
          <p:cNvSpPr/>
          <p:nvPr/>
        </p:nvSpPr>
        <p:spPr>
          <a:xfrm>
            <a:off x="4636405" y="3795712"/>
            <a:ext cx="3867150" cy="1090613"/>
          </a:xfrm>
          <a:prstGeom prst="roundRect">
            <a:avLst>
              <a:gd name="adj" fmla="val 6114"/>
            </a:avLst>
          </a:prstGeom>
          <a:solidFill>
            <a:srgbClr val="0A3241">
              <a:alpha val="65000"/>
            </a:srgbClr>
          </a:solidFill>
          <a:ln w="4763">
            <a:solidFill>
              <a:srgbClr val="4BC0C8">
                <a:alpha val="18000"/>
              </a:srgbClr>
            </a:solidFill>
            <a:prstDash val="solid"/>
          </a:ln>
        </p:spPr>
      </p:sp>
      <p:sp>
        <p:nvSpPr>
          <p:cNvPr id="40" name="Shape 30"/>
          <p:cNvSpPr/>
          <p:nvPr/>
        </p:nvSpPr>
        <p:spPr>
          <a:xfrm>
            <a:off x="4824152" y="3929621"/>
            <a:ext cx="200025" cy="200025"/>
          </a:xfrm>
          <a:prstGeom prst="roundRect">
            <a:avLst>
              <a:gd name="adj" fmla="val 19048"/>
            </a:avLst>
          </a:prstGeom>
          <a:solidFill>
            <a:srgbClr val="4BC0C8">
              <a:alpha val="12000"/>
            </a:srgbClr>
          </a:solidFill>
          <a:ln w="4763">
            <a:solidFill>
              <a:srgbClr val="4BC0C8">
                <a:alpha val="25000"/>
              </a:srgbClr>
            </a:solidFill>
            <a:prstDash val="solid"/>
          </a:ln>
        </p:spPr>
      </p:sp>
      <p:pic>
        <p:nvPicPr>
          <p:cNvPr id="41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1442" y="3976911"/>
            <a:ext cx="105370" cy="105370"/>
          </a:xfrm>
          <a:prstGeom prst="rect">
            <a:avLst/>
          </a:prstGeom>
        </p:spPr>
      </p:pic>
      <p:sp>
        <p:nvSpPr>
          <p:cNvPr id="42" name="Text 31"/>
          <p:cNvSpPr/>
          <p:nvPr/>
        </p:nvSpPr>
        <p:spPr>
          <a:xfrm>
            <a:off x="5116116" y="3960316"/>
            <a:ext cx="1463047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Full Analytics Outbox</a:t>
            </a:r>
            <a:endParaRPr lang="en-US" sz="830" dirty="0"/>
          </a:p>
        </p:txBody>
      </p:sp>
      <p:sp>
        <p:nvSpPr>
          <p:cNvPr id="43" name="Text 32"/>
          <p:cNvSpPr/>
          <p:nvPr/>
        </p:nvSpPr>
        <p:spPr>
          <a:xfrm>
            <a:off x="4823594" y="4206180"/>
            <a:ext cx="4249787" cy="2651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88"/>
              </a:lnSpc>
              <a:buNone/>
            </a:pPr>
            <a:r>
              <a:rPr lang="en-US" sz="720" dirty="0">
                <a:solidFill>
                  <a:srgbClr val="A1AA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Unified view across email, social, SMS, and booking — see what's working</a:t>
            </a:r>
            <a:endParaRPr lang="en-US" sz="720" dirty="0"/>
          </a:p>
          <a:p>
            <a:pPr algn="l" indent="0" marL="0">
              <a:lnSpc>
                <a:spcPts val="1188"/>
              </a:lnSpc>
              <a:buNone/>
            </a:pPr>
            <a:r>
              <a:rPr lang="en-US" sz="720" dirty="0">
                <a:solidFill>
                  <a:srgbClr val="A1AA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across every channel from one admin workspace.</a:t>
            </a:r>
            <a:endParaRPr lang="en-US" sz="720" dirty="0"/>
          </a:p>
        </p:txBody>
      </p:sp>
      <p:sp>
        <p:nvSpPr>
          <p:cNvPr id="44" name="Text 33"/>
          <p:cNvSpPr/>
          <p:nvPr/>
        </p:nvSpPr>
        <p:spPr>
          <a:xfrm>
            <a:off x="4823594" y="4564782"/>
            <a:ext cx="2191390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30" i="1" dirty="0">
                <a:solidFill>
                  <a:srgbClr val="30808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stitching separate dashboards together.</a:t>
            </a:r>
            <a:endParaRPr lang="en-US" sz="63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890" y="-257175"/>
            <a:ext cx="3200400" cy="20574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>
            <a:alphaModFix amt="55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40593" y="310679"/>
            <a:ext cx="200025" cy="9525"/>
          </a:xfrm>
          <a:prstGeom prst="rect">
            <a:avLst/>
          </a:prstGeom>
          <a:solidFill>
            <a:srgbClr val="3BB78F"/>
          </a:solidFill>
          <a:ln/>
        </p:spPr>
      </p:sp>
      <p:sp>
        <p:nvSpPr>
          <p:cNvPr id="6" name="Text 1"/>
          <p:cNvSpPr/>
          <p:nvPr/>
        </p:nvSpPr>
        <p:spPr>
          <a:xfrm>
            <a:off x="950863" y="261937"/>
            <a:ext cx="1300430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10" b="1" spc="135" kern="0" dirty="0">
                <a:solidFill>
                  <a:srgbClr val="3BB78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AI CONTENT MOAT</a:t>
            </a:r>
            <a:endParaRPr lang="en-US" sz="610" dirty="0"/>
          </a:p>
        </p:txBody>
      </p:sp>
      <p:sp>
        <p:nvSpPr>
          <p:cNvPr id="7" name="Text 2"/>
          <p:cNvSpPr/>
          <p:nvPr/>
        </p:nvSpPr>
        <p:spPr>
          <a:xfrm>
            <a:off x="640035" y="473720"/>
            <a:ext cx="5264475" cy="3905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243"/>
              </a:spcAft>
              <a:buNone/>
            </a:pPr>
            <a:r>
              <a:rPr lang="en-US" sz="2450" b="1" spc="-49" kern="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Provider-safe AI content —</a:t>
            </a:r>
            <a:endParaRPr lang="en-US" sz="2450" dirty="0"/>
          </a:p>
        </p:txBody>
      </p:sp>
      <p:sp>
        <p:nvSpPr>
          <p:cNvPr id="8" name="Text 3"/>
          <p:cNvSpPr/>
          <p:nvPr/>
        </p:nvSpPr>
        <p:spPr>
          <a:xfrm>
            <a:off x="640035" y="815653"/>
            <a:ext cx="4955783" cy="3905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243"/>
              </a:spcAft>
              <a:buNone/>
            </a:pPr>
            <a:r>
              <a:rPr lang="en-US" sz="2450" b="1" spc="-49" kern="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what that actually means.</a:t>
            </a:r>
            <a:endParaRPr lang="en-US" sz="2450" dirty="0"/>
          </a:p>
        </p:txBody>
      </p:sp>
      <p:sp>
        <p:nvSpPr>
          <p:cNvPr id="9" name="Text 4"/>
          <p:cNvSpPr/>
          <p:nvPr/>
        </p:nvSpPr>
        <p:spPr>
          <a:xfrm>
            <a:off x="640035" y="1231255"/>
            <a:ext cx="6678982" cy="297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96"/>
              </a:lnSpc>
              <a:buNone/>
            </a:pPr>
            <a:r>
              <a:rPr lang="en-US" sz="860" dirty="0">
                <a:solidFill>
                  <a:srgbClr val="8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Many platforms have an AI writing assistant. Ingeni has a provider content authority engine — built</a:t>
            </a:r>
            <a:endParaRPr lang="en-US" sz="860" dirty="0"/>
          </a:p>
          <a:p>
            <a:pPr algn="l" indent="0" marL="0">
              <a:lnSpc>
                <a:spcPts val="1296"/>
              </a:lnSpc>
              <a:buNone/>
            </a:pPr>
            <a:r>
              <a:rPr lang="en-US" sz="860" dirty="0">
                <a:solidFill>
                  <a:srgbClr val="8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the ground up for healthcare scope of practice.</a:t>
            </a:r>
            <a:endParaRPr lang="en-US" sz="860" dirty="0"/>
          </a:p>
        </p:txBody>
      </p:sp>
      <p:sp>
        <p:nvSpPr>
          <p:cNvPr id="10" name="Shape 5"/>
          <p:cNvSpPr/>
          <p:nvPr/>
        </p:nvSpPr>
        <p:spPr>
          <a:xfrm>
            <a:off x="640035" y="1789435"/>
            <a:ext cx="38100" cy="38100"/>
          </a:xfrm>
          <a:prstGeom prst="ellipse">
            <a:avLst/>
          </a:prstGeom>
          <a:solidFill>
            <a:srgbClr val="3BB78F"/>
          </a:solidFill>
          <a:ln/>
        </p:spPr>
      </p:sp>
      <p:sp>
        <p:nvSpPr>
          <p:cNvPr id="11" name="Text 6"/>
          <p:cNvSpPr/>
          <p:nvPr/>
        </p:nvSpPr>
        <p:spPr>
          <a:xfrm>
            <a:off x="751284" y="1735708"/>
            <a:ext cx="2446586" cy="1381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60" b="1" dirty="0">
                <a:solidFill>
                  <a:srgbClr val="6BE3C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What Ingeni's content engine does</a:t>
            </a:r>
            <a:endParaRPr lang="en-US" sz="860" dirty="0"/>
          </a:p>
        </p:txBody>
      </p:sp>
      <p:sp>
        <p:nvSpPr>
          <p:cNvPr id="12" name="Shape 7"/>
          <p:cNvSpPr/>
          <p:nvPr/>
        </p:nvSpPr>
        <p:spPr>
          <a:xfrm>
            <a:off x="640035" y="2029644"/>
            <a:ext cx="95250" cy="95250"/>
          </a:xfrm>
          <a:prstGeom prst="roundRect">
            <a:avLst>
              <a:gd name="adj" fmla="val 30000"/>
            </a:avLst>
          </a:prstGeom>
          <a:solidFill>
            <a:srgbClr val="3BB78F">
              <a:alpha val="12000"/>
            </a:srgbClr>
          </a:solidFill>
          <a:ln w="4763">
            <a:solidFill>
              <a:srgbClr val="3BB78F">
                <a:alpha val="30000"/>
              </a:srgbClr>
            </a:solidFill>
            <a:prstDash val="solid"/>
          </a:ln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829" y="2049438"/>
            <a:ext cx="55662" cy="5566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26666" y="2038424"/>
            <a:ext cx="4706392" cy="277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Generates content calibrated to your scope of practice — pharmacist, dietitian,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wellness coach, med spa, or weight-loss clinic</a:t>
            </a:r>
            <a:endParaRPr lang="en-US" sz="760" dirty="0"/>
          </a:p>
        </p:txBody>
      </p:sp>
      <p:sp>
        <p:nvSpPr>
          <p:cNvPr id="15" name="Shape 9"/>
          <p:cNvSpPr/>
          <p:nvPr/>
        </p:nvSpPr>
        <p:spPr>
          <a:xfrm>
            <a:off x="640035" y="2438921"/>
            <a:ext cx="95250" cy="95250"/>
          </a:xfrm>
          <a:prstGeom prst="roundRect">
            <a:avLst>
              <a:gd name="adj" fmla="val 30000"/>
            </a:avLst>
          </a:prstGeom>
          <a:solidFill>
            <a:srgbClr val="3BB78F">
              <a:alpha val="12000"/>
            </a:srgbClr>
          </a:solidFill>
          <a:ln w="4763">
            <a:solidFill>
              <a:srgbClr val="3BB78F">
                <a:alpha val="30000"/>
              </a:srgbClr>
            </a:solidFill>
            <a:prstDash val="solid"/>
          </a:ln>
        </p:spPr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829" y="2458715"/>
            <a:ext cx="55662" cy="5566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826666" y="2447702"/>
            <a:ext cx="4263814" cy="277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Routes clinical claims for review before publication — stops prescribing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language from appearing in non-prescribing content</a:t>
            </a:r>
            <a:endParaRPr lang="en-US" sz="760" dirty="0"/>
          </a:p>
        </p:txBody>
      </p:sp>
      <p:sp>
        <p:nvSpPr>
          <p:cNvPr id="18" name="Shape 11"/>
          <p:cNvSpPr/>
          <p:nvPr/>
        </p:nvSpPr>
        <p:spPr>
          <a:xfrm>
            <a:off x="640035" y="2848198"/>
            <a:ext cx="95250" cy="95250"/>
          </a:xfrm>
          <a:prstGeom prst="roundRect">
            <a:avLst>
              <a:gd name="adj" fmla="val 30000"/>
            </a:avLst>
          </a:prstGeom>
          <a:solidFill>
            <a:srgbClr val="3BB78F">
              <a:alpha val="12000"/>
            </a:srgbClr>
          </a:solidFill>
          <a:ln w="4763">
            <a:solidFill>
              <a:srgbClr val="3BB78F">
                <a:alpha val="30000"/>
              </a:srgbClr>
            </a:solidFill>
            <a:prstDash val="solid"/>
          </a:ln>
        </p:spPr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829" y="2867992"/>
            <a:ext cx="55662" cy="55662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826666" y="2856979"/>
            <a:ext cx="4171139" cy="277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Publishes across email, social, and SMS from a single workflow — no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copy-paste between platforms</a:t>
            </a:r>
            <a:endParaRPr lang="en-US" sz="760" dirty="0"/>
          </a:p>
        </p:txBody>
      </p:sp>
      <p:sp>
        <p:nvSpPr>
          <p:cNvPr id="21" name="Shape 13"/>
          <p:cNvSpPr/>
          <p:nvPr/>
        </p:nvSpPr>
        <p:spPr>
          <a:xfrm>
            <a:off x="640035" y="3257476"/>
            <a:ext cx="95250" cy="95250"/>
          </a:xfrm>
          <a:prstGeom prst="roundRect">
            <a:avLst>
              <a:gd name="adj" fmla="val 30000"/>
            </a:avLst>
          </a:prstGeom>
          <a:solidFill>
            <a:srgbClr val="3BB78F">
              <a:alpha val="12000"/>
            </a:srgbClr>
          </a:solidFill>
          <a:ln w="4763">
            <a:solidFill>
              <a:srgbClr val="3BB78F">
                <a:alpha val="30000"/>
              </a:srgbClr>
            </a:solidFill>
            <a:prstDash val="solid"/>
          </a:ln>
        </p:spPr>
      </p:sp>
      <p:pic>
        <p:nvPicPr>
          <p:cNvPr id="2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829" y="3277270"/>
            <a:ext cx="55662" cy="55662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826666" y="3266256"/>
            <a:ext cx="4448778" cy="277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Admin multi-tenant: a group or supervisor can assign, review, and approve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content for multiple providers before it goes live</a:t>
            </a:r>
            <a:endParaRPr lang="en-US" sz="760" dirty="0"/>
          </a:p>
        </p:txBody>
      </p:sp>
      <p:sp>
        <p:nvSpPr>
          <p:cNvPr id="24" name="Shape 15"/>
          <p:cNvSpPr/>
          <p:nvPr/>
        </p:nvSpPr>
        <p:spPr>
          <a:xfrm>
            <a:off x="4709145" y="1789435"/>
            <a:ext cx="38100" cy="38100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</p:sp>
      <p:sp>
        <p:nvSpPr>
          <p:cNvPr id="25" name="Text 16"/>
          <p:cNvSpPr/>
          <p:nvPr/>
        </p:nvSpPr>
        <p:spPr>
          <a:xfrm>
            <a:off x="4820394" y="1735708"/>
            <a:ext cx="2232020" cy="1381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60" b="1" dirty="0">
                <a:solidFill>
                  <a:srgbClr val="8C8C8C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What competitors offer instead</a:t>
            </a:r>
            <a:endParaRPr lang="en-US" sz="860" dirty="0"/>
          </a:p>
        </p:txBody>
      </p:sp>
      <p:sp>
        <p:nvSpPr>
          <p:cNvPr id="26" name="Shape 17"/>
          <p:cNvSpPr/>
          <p:nvPr/>
        </p:nvSpPr>
        <p:spPr>
          <a:xfrm>
            <a:off x="4708699" y="2018891"/>
            <a:ext cx="3795712" cy="1781175"/>
          </a:xfrm>
          <a:prstGeom prst="roundRect">
            <a:avLst>
              <a:gd name="adj" fmla="val 3743"/>
            </a:avLst>
          </a:prstGeom>
          <a:solidFill>
            <a:srgbClr val="0A2837">
              <a:alpha val="60000"/>
            </a:srgbClr>
          </a:solidFill>
          <a:ln w="4763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27" name="Shape 18"/>
          <p:cNvSpPr/>
          <p:nvPr/>
        </p:nvSpPr>
        <p:spPr>
          <a:xfrm>
            <a:off x="4896743" y="2178397"/>
            <a:ext cx="28575" cy="28575"/>
          </a:xfrm>
          <a:prstGeom prst="ellipse">
            <a:avLst/>
          </a:prstGeom>
          <a:solidFill>
            <a:srgbClr val="F87171">
              <a:alpha val="60000"/>
            </a:srgbClr>
          </a:solidFill>
          <a:ln/>
        </p:spPr>
      </p:sp>
      <p:sp>
        <p:nvSpPr>
          <p:cNvPr id="28" name="Text 19"/>
          <p:cNvSpPr/>
          <p:nvPr/>
        </p:nvSpPr>
        <p:spPr>
          <a:xfrm>
            <a:off x="5016698" y="2171774"/>
            <a:ext cx="4327274" cy="277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768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General-purpose AI writing assistants — no awareness of clinical scope,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768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 language, or provider type</a:t>
            </a:r>
            <a:endParaRPr lang="en-US" sz="760" dirty="0"/>
          </a:p>
        </p:txBody>
      </p:sp>
      <p:sp>
        <p:nvSpPr>
          <p:cNvPr id="29" name="Shape 20"/>
          <p:cNvSpPr/>
          <p:nvPr/>
        </p:nvSpPr>
        <p:spPr>
          <a:xfrm>
            <a:off x="4896743" y="2577331"/>
            <a:ext cx="28575" cy="28575"/>
          </a:xfrm>
          <a:prstGeom prst="ellipse">
            <a:avLst/>
          </a:prstGeom>
          <a:solidFill>
            <a:srgbClr val="F87171">
              <a:alpha val="60000"/>
            </a:srgbClr>
          </a:solidFill>
          <a:ln/>
        </p:spPr>
      </p:sp>
      <p:sp>
        <p:nvSpPr>
          <p:cNvPr id="30" name="Text 21"/>
          <p:cNvSpPr/>
          <p:nvPr/>
        </p:nvSpPr>
        <p:spPr>
          <a:xfrm>
            <a:off x="5016698" y="2570708"/>
            <a:ext cx="4066855" cy="277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768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Content generated for "healthcare" broadly — not calibrated to your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768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specific provider category</a:t>
            </a:r>
            <a:endParaRPr lang="en-US" sz="760" dirty="0"/>
          </a:p>
        </p:txBody>
      </p:sp>
      <p:sp>
        <p:nvSpPr>
          <p:cNvPr id="31" name="Shape 22"/>
          <p:cNvSpPr/>
          <p:nvPr/>
        </p:nvSpPr>
        <p:spPr>
          <a:xfrm>
            <a:off x="4896743" y="2976265"/>
            <a:ext cx="28575" cy="28575"/>
          </a:xfrm>
          <a:prstGeom prst="ellipse">
            <a:avLst/>
          </a:prstGeom>
          <a:solidFill>
            <a:srgbClr val="F87171">
              <a:alpha val="60000"/>
            </a:srgbClr>
          </a:solidFill>
          <a:ln/>
        </p:spPr>
      </p:sp>
      <p:sp>
        <p:nvSpPr>
          <p:cNvPr id="32" name="Text 23"/>
          <p:cNvSpPr/>
          <p:nvPr/>
        </p:nvSpPr>
        <p:spPr>
          <a:xfrm>
            <a:off x="5016698" y="2969642"/>
            <a:ext cx="4011811" cy="277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768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compliance screening — you're responsible for reviewing every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768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piece before publishing</a:t>
            </a:r>
            <a:endParaRPr lang="en-US" sz="760" dirty="0"/>
          </a:p>
        </p:txBody>
      </p:sp>
      <p:sp>
        <p:nvSpPr>
          <p:cNvPr id="33" name="Shape 24"/>
          <p:cNvSpPr/>
          <p:nvPr/>
        </p:nvSpPr>
        <p:spPr>
          <a:xfrm>
            <a:off x="4896743" y="3375199"/>
            <a:ext cx="28575" cy="28575"/>
          </a:xfrm>
          <a:prstGeom prst="ellipse">
            <a:avLst/>
          </a:prstGeom>
          <a:solidFill>
            <a:srgbClr val="F87171">
              <a:alpha val="60000"/>
            </a:srgbClr>
          </a:solidFill>
          <a:ln/>
        </p:spPr>
      </p:sp>
      <p:sp>
        <p:nvSpPr>
          <p:cNvPr id="34" name="Text 25"/>
          <p:cNvSpPr/>
          <p:nvPr/>
        </p:nvSpPr>
        <p:spPr>
          <a:xfrm>
            <a:off x="5016698" y="3368576"/>
            <a:ext cx="4136700" cy="277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768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Export to a separate scheduler, copy-paste to email, manually post to</a:t>
            </a:r>
            <a:endParaRPr lang="en-US" sz="760" dirty="0"/>
          </a:p>
          <a:p>
            <a:pPr algn="l" indent="0" marL="0">
              <a:lnSpc>
                <a:spcPts val="1247"/>
              </a:lnSpc>
              <a:buNone/>
            </a:pPr>
            <a:r>
              <a:rPr lang="en-US" sz="760" dirty="0">
                <a:solidFill>
                  <a:srgbClr val="768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 — three-platform workflow</a:t>
            </a:r>
            <a:endParaRPr lang="en-US" sz="760" dirty="0"/>
          </a:p>
        </p:txBody>
      </p:sp>
      <p:sp>
        <p:nvSpPr>
          <p:cNvPr id="35" name="Shape 26"/>
          <p:cNvSpPr/>
          <p:nvPr/>
        </p:nvSpPr>
        <p:spPr>
          <a:xfrm>
            <a:off x="4708699" y="3927091"/>
            <a:ext cx="3795712" cy="742950"/>
          </a:xfrm>
          <a:prstGeom prst="roundRect">
            <a:avLst>
              <a:gd name="adj" fmla="val 6410"/>
            </a:avLst>
          </a:prstGeom>
          <a:solidFill>
            <a:srgbClr val="3BB78F">
              <a:alpha val="8000"/>
            </a:srgbClr>
          </a:solidFill>
          <a:ln/>
        </p:spPr>
      </p:sp>
      <p:sp>
        <p:nvSpPr>
          <p:cNvPr id="36" name="Text 27"/>
          <p:cNvSpPr/>
          <p:nvPr/>
        </p:nvSpPr>
        <p:spPr>
          <a:xfrm>
            <a:off x="4860578" y="4024312"/>
            <a:ext cx="4446456" cy="406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2"/>
              </a:lnSpc>
              <a:buNone/>
            </a:pPr>
            <a:r>
              <a:rPr lang="en-US" sz="720" i="1" dirty="0">
                <a:solidFill>
                  <a:srgbClr val="A7AB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"Generic tools help providers send messages. Ingeni connects consent-aware</a:t>
            </a:r>
            <a:endParaRPr lang="en-US" sz="720" dirty="0"/>
          </a:p>
          <a:p>
            <a:pPr algn="l" indent="0" marL="0">
              <a:lnSpc>
                <a:spcPts val="1152"/>
              </a:lnSpc>
              <a:buNone/>
            </a:pPr>
            <a:r>
              <a:rPr lang="en-US" sz="720" i="1" dirty="0">
                <a:solidFill>
                  <a:srgbClr val="A7AB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 context, program status, and provider-safe content in one coordinated</a:t>
            </a:r>
            <a:endParaRPr lang="en-US" sz="720" dirty="0"/>
          </a:p>
          <a:p>
            <a:pPr algn="l" indent="0" marL="0">
              <a:lnSpc>
                <a:spcPts val="1152"/>
              </a:lnSpc>
              <a:buNone/>
            </a:pPr>
            <a:r>
              <a:rPr lang="en-US" sz="720" i="1" dirty="0">
                <a:solidFill>
                  <a:srgbClr val="A7AB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layer."</a:t>
            </a:r>
            <a:endParaRPr lang="en-US" sz="720" dirty="0"/>
          </a:p>
        </p:txBody>
      </p:sp>
      <p:sp>
        <p:nvSpPr>
          <p:cNvPr id="37" name="Text 28"/>
          <p:cNvSpPr/>
          <p:nvPr/>
        </p:nvSpPr>
        <p:spPr>
          <a:xfrm>
            <a:off x="4860578" y="4484117"/>
            <a:ext cx="1794086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203"/>
              </a:spcBef>
              <a:buNone/>
            </a:pPr>
            <a:r>
              <a:rPr lang="en-US" sz="590" b="1" dirty="0">
                <a:solidFill>
                  <a:srgbClr val="3BB78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— Ingeni Relationship OS Whitepaper</a:t>
            </a:r>
            <a:endParaRPr lang="en-US" sz="590" dirty="0"/>
          </a:p>
        </p:txBody>
      </p:sp>
      <p:pic>
        <p:nvPicPr>
          <p:cNvPr id="38" name="Image 7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08699" y="3927091"/>
            <a:ext cx="3795712" cy="7429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780" y="3086100"/>
            <a:ext cx="4114800" cy="257175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>
            <a:alphaModFix amt="55000"/>
          </a:blip>
          <a:stretch>
            <a:fillRect/>
          </a:stretch>
        </p:blipFill>
        <p:spPr>
          <a:xfrm>
            <a:off x="9111332" y="0"/>
            <a:ext cx="33337" cy="51435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40593" y="310679"/>
            <a:ext cx="200025" cy="9525"/>
          </a:xfrm>
          <a:prstGeom prst="rect">
            <a:avLst/>
          </a:prstGeom>
          <a:solidFill>
            <a:srgbClr val="4BC0C8"/>
          </a:solidFill>
          <a:ln/>
        </p:spPr>
      </p:sp>
      <p:sp>
        <p:nvSpPr>
          <p:cNvPr id="6" name="Text 1"/>
          <p:cNvSpPr/>
          <p:nvPr/>
        </p:nvSpPr>
        <p:spPr>
          <a:xfrm>
            <a:off x="950863" y="261937"/>
            <a:ext cx="1490811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10" b="1" spc="135" kern="0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PRICING IN CONTEXT</a:t>
            </a:r>
            <a:endParaRPr lang="en-US" sz="610" dirty="0"/>
          </a:p>
        </p:txBody>
      </p:sp>
      <p:sp>
        <p:nvSpPr>
          <p:cNvPr id="7" name="Text 2"/>
          <p:cNvSpPr/>
          <p:nvPr/>
        </p:nvSpPr>
        <p:spPr>
          <a:xfrm>
            <a:off x="640035" y="473720"/>
            <a:ext cx="7303815" cy="3905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243"/>
              </a:spcAft>
              <a:buNone/>
            </a:pPr>
            <a:r>
              <a:rPr lang="en-US" sz="2450" b="1" spc="-49" kern="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$249/mo. $399/mo founding partner.</a:t>
            </a:r>
            <a:endParaRPr lang="en-US" sz="2450" dirty="0"/>
          </a:p>
        </p:txBody>
      </p:sp>
      <p:sp>
        <p:nvSpPr>
          <p:cNvPr id="8" name="Text 3"/>
          <p:cNvSpPr/>
          <p:nvPr/>
        </p:nvSpPr>
        <p:spPr>
          <a:xfrm>
            <a:off x="640035" y="889322"/>
            <a:ext cx="6941240" cy="297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96"/>
              </a:lnSpc>
              <a:buNone/>
            </a:pPr>
            <a:r>
              <a:rPr lang="en-US" sz="860" dirty="0">
                <a:solidFill>
                  <a:srgbClr val="8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Compare that against piecing this together yourself — even partial coverage from separate tools costs</a:t>
            </a:r>
            <a:endParaRPr lang="en-US" sz="860" dirty="0"/>
          </a:p>
          <a:p>
            <a:pPr algn="l" indent="0" marL="0">
              <a:lnSpc>
                <a:spcPts val="1296"/>
              </a:lnSpc>
              <a:buNone/>
            </a:pPr>
            <a:r>
              <a:rPr lang="en-US" sz="860" dirty="0">
                <a:solidFill>
                  <a:srgbClr val="8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significantly more.</a:t>
            </a:r>
            <a:endParaRPr lang="en-US" sz="860" dirty="0"/>
          </a:p>
        </p:txBody>
      </p:sp>
      <p:sp>
        <p:nvSpPr>
          <p:cNvPr id="9" name="Shape 4"/>
          <p:cNvSpPr/>
          <p:nvPr/>
        </p:nvSpPr>
        <p:spPr>
          <a:xfrm>
            <a:off x="640035" y="1448767"/>
            <a:ext cx="28575" cy="28575"/>
          </a:xfrm>
          <a:prstGeom prst="ellipse">
            <a:avLst/>
          </a:prstGeom>
          <a:solidFill>
            <a:srgbClr val="4BC0C8"/>
          </a:solidFill>
          <a:ln/>
        </p:spPr>
      </p:sp>
      <p:sp>
        <p:nvSpPr>
          <p:cNvPr id="10" name="Text 5"/>
          <p:cNvSpPr/>
          <p:nvPr/>
        </p:nvSpPr>
        <p:spPr>
          <a:xfrm>
            <a:off x="741759" y="1393775"/>
            <a:ext cx="1465369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Ingeni full workspace</a:t>
            </a:r>
            <a:endParaRPr lang="en-US" sz="83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966" y="1644402"/>
            <a:ext cx="3690937" cy="53816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09327" y="1775520"/>
            <a:ext cx="1454341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9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Marketing Workspace</a:t>
            </a:r>
            <a:endParaRPr lang="en-US" sz="790" dirty="0"/>
          </a:p>
        </p:txBody>
      </p:sp>
      <p:sp>
        <p:nvSpPr>
          <p:cNvPr id="13" name="Text 7"/>
          <p:cNvSpPr/>
          <p:nvPr/>
        </p:nvSpPr>
        <p:spPr>
          <a:xfrm>
            <a:off x="3620170" y="1761902"/>
            <a:ext cx="763533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4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$249/mo</a:t>
            </a:r>
            <a:endParaRPr lang="en-US" sz="940" dirty="0"/>
          </a:p>
        </p:txBody>
      </p:sp>
      <p:sp>
        <p:nvSpPr>
          <p:cNvPr id="14" name="Text 8"/>
          <p:cNvSpPr/>
          <p:nvPr/>
        </p:nvSpPr>
        <p:spPr>
          <a:xfrm>
            <a:off x="809327" y="1960662"/>
            <a:ext cx="3251255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162"/>
              </a:spcBef>
              <a:buNone/>
            </a:pPr>
            <a:r>
              <a:rPr lang="en-US" sz="650" dirty="0">
                <a:solidFill>
                  <a:srgbClr val="8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CRM, email, MS365, social, AI content, SMS, analytics, booking</a:t>
            </a:r>
            <a:endParaRPr lang="en-US" sz="65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966" y="2243510"/>
            <a:ext cx="3690937" cy="53816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09327" y="2374627"/>
            <a:ext cx="1321229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9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Intelligence add-on</a:t>
            </a:r>
            <a:endParaRPr lang="en-US" sz="790" dirty="0"/>
          </a:p>
        </p:txBody>
      </p:sp>
      <p:sp>
        <p:nvSpPr>
          <p:cNvPr id="17" name="Text 10"/>
          <p:cNvSpPr/>
          <p:nvPr/>
        </p:nvSpPr>
        <p:spPr>
          <a:xfrm>
            <a:off x="3555653" y="2361009"/>
            <a:ext cx="847405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4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+$150/mo</a:t>
            </a:r>
            <a:endParaRPr lang="en-US" sz="940" dirty="0"/>
          </a:p>
        </p:txBody>
      </p:sp>
      <p:sp>
        <p:nvSpPr>
          <p:cNvPr id="18" name="Text 11"/>
          <p:cNvSpPr/>
          <p:nvPr/>
        </p:nvSpPr>
        <p:spPr>
          <a:xfrm>
            <a:off x="809327" y="2559769"/>
            <a:ext cx="3396265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162"/>
              </a:spcBef>
              <a:buNone/>
            </a:pPr>
            <a:r>
              <a:rPr lang="en-US" sz="650" dirty="0">
                <a:solidFill>
                  <a:srgbClr val="8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Advanced market intelligence, content scoring, competitor signals</a:t>
            </a:r>
            <a:endParaRPr lang="en-US" sz="65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966" y="2843101"/>
            <a:ext cx="3690937" cy="538163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814090" y="2987948"/>
            <a:ext cx="1426480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9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Founding Partner rate</a:t>
            </a:r>
            <a:endParaRPr lang="en-US" sz="790" dirty="0"/>
          </a:p>
        </p:txBody>
      </p:sp>
      <p:sp>
        <p:nvSpPr>
          <p:cNvPr id="21" name="Text 13"/>
          <p:cNvSpPr/>
          <p:nvPr/>
        </p:nvSpPr>
        <p:spPr>
          <a:xfrm>
            <a:off x="814090" y="3138860"/>
            <a:ext cx="1517801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10" dirty="0">
                <a:solidFill>
                  <a:srgbClr val="3586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 suite including Intelligence</a:t>
            </a:r>
            <a:endParaRPr lang="en-US" sz="610" dirty="0"/>
          </a:p>
        </p:txBody>
      </p:sp>
      <p:sp>
        <p:nvSpPr>
          <p:cNvPr id="22" name="Text 14"/>
          <p:cNvSpPr/>
          <p:nvPr/>
        </p:nvSpPr>
        <p:spPr>
          <a:xfrm>
            <a:off x="3456481" y="2926779"/>
            <a:ext cx="702298" cy="2524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buNone/>
            </a:pPr>
            <a:r>
              <a:rPr lang="en-US" sz="1580" b="1" dirty="0">
                <a:solidFill>
                  <a:srgbClr val="4BC0C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$399</a:t>
            </a:r>
            <a:endParaRPr lang="en-US" sz="1580" dirty="0"/>
          </a:p>
        </p:txBody>
      </p:sp>
      <p:sp>
        <p:nvSpPr>
          <p:cNvPr id="23" name="Text 15"/>
          <p:cNvSpPr/>
          <p:nvPr/>
        </p:nvSpPr>
        <p:spPr>
          <a:xfrm>
            <a:off x="3630320" y="3166021"/>
            <a:ext cx="528459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buNone/>
            </a:pPr>
            <a:r>
              <a:rPr lang="en-US" sz="590" dirty="0">
                <a:solidFill>
                  <a:srgbClr val="73737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 month</a:t>
            </a:r>
            <a:endParaRPr lang="en-US" sz="590" dirty="0"/>
          </a:p>
        </p:txBody>
      </p:sp>
      <p:sp>
        <p:nvSpPr>
          <p:cNvPr id="24" name="Text 16"/>
          <p:cNvSpPr/>
          <p:nvPr/>
        </p:nvSpPr>
        <p:spPr>
          <a:xfrm>
            <a:off x="640035" y="3478262"/>
            <a:ext cx="4669438" cy="211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18"/>
              </a:lnSpc>
              <a:buNone/>
            </a:pPr>
            <a:r>
              <a:rPr lang="en-US" sz="610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Vitalis ($29/mo primary, $15/mo family) and Corporate Health (pilot/custom pricing) are separate</a:t>
            </a:r>
            <a:endParaRPr lang="en-US" sz="610" dirty="0"/>
          </a:p>
          <a:p>
            <a:pPr algn="l" indent="0" marL="0">
              <a:lnSpc>
                <a:spcPts val="918"/>
              </a:lnSpc>
              <a:buNone/>
            </a:pPr>
            <a:r>
              <a:rPr lang="en-US" sz="610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add-on layers — priced per member and employer scope.</a:t>
            </a:r>
            <a:endParaRPr lang="en-US" sz="610" dirty="0"/>
          </a:p>
        </p:txBody>
      </p:sp>
      <p:sp>
        <p:nvSpPr>
          <p:cNvPr id="25" name="Shape 17"/>
          <p:cNvSpPr/>
          <p:nvPr/>
        </p:nvSpPr>
        <p:spPr>
          <a:xfrm>
            <a:off x="4569544" y="1735075"/>
            <a:ext cx="4763" cy="2800350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</p:sp>
      <p:sp>
        <p:nvSpPr>
          <p:cNvPr id="26" name="Shape 18"/>
          <p:cNvSpPr/>
          <p:nvPr/>
        </p:nvSpPr>
        <p:spPr>
          <a:xfrm>
            <a:off x="4811092" y="1448767"/>
            <a:ext cx="28575" cy="28575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</p:sp>
      <p:sp>
        <p:nvSpPr>
          <p:cNvPr id="27" name="Text 19"/>
          <p:cNvSpPr/>
          <p:nvPr/>
        </p:nvSpPr>
        <p:spPr>
          <a:xfrm>
            <a:off x="4912816" y="1393775"/>
            <a:ext cx="1958831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80808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Stitching it together yourself</a:t>
            </a:r>
            <a:endParaRPr lang="en-US" sz="830" dirty="0"/>
          </a:p>
        </p:txBody>
      </p:sp>
      <p:sp>
        <p:nvSpPr>
          <p:cNvPr id="28" name="Shape 20"/>
          <p:cNvSpPr/>
          <p:nvPr/>
        </p:nvSpPr>
        <p:spPr>
          <a:xfrm>
            <a:off x="4812060" y="1644923"/>
            <a:ext cx="3690937" cy="314325"/>
          </a:xfrm>
          <a:prstGeom prst="roundRect">
            <a:avLst>
              <a:gd name="adj" fmla="val 18182"/>
            </a:avLst>
          </a:prstGeom>
          <a:solidFill>
            <a:srgbClr val="0A2837">
              <a:alpha val="50000"/>
            </a:srgbClr>
          </a:solidFill>
          <a:ln w="4763">
            <a:solidFill>
              <a:srgbClr val="FFFFFF">
                <a:alpha val="7000"/>
              </a:srgbClr>
            </a:solidFill>
            <a:prstDash val="solid"/>
          </a:ln>
        </p:spPr>
      </p:sp>
      <p:sp>
        <p:nvSpPr>
          <p:cNvPr id="29" name="Text 21"/>
          <p:cNvSpPr/>
          <p:nvPr/>
        </p:nvSpPr>
        <p:spPr>
          <a:xfrm>
            <a:off x="4980384" y="1743001"/>
            <a:ext cx="1294433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8F95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HubSpot CRM + email</a:t>
            </a:r>
            <a:endParaRPr lang="en-US" sz="720" dirty="0"/>
          </a:p>
        </p:txBody>
      </p:sp>
      <p:sp>
        <p:nvSpPr>
          <p:cNvPr id="30" name="Text 22"/>
          <p:cNvSpPr/>
          <p:nvPr/>
        </p:nvSpPr>
        <p:spPr>
          <a:xfrm>
            <a:off x="7857381" y="1736154"/>
            <a:ext cx="677629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90" b="1" dirty="0">
                <a:solidFill>
                  <a:srgbClr val="757E82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$900/mo</a:t>
            </a:r>
            <a:endParaRPr lang="en-US" sz="790" dirty="0"/>
          </a:p>
        </p:txBody>
      </p:sp>
      <p:sp>
        <p:nvSpPr>
          <p:cNvPr id="31" name="Shape 23"/>
          <p:cNvSpPr/>
          <p:nvPr/>
        </p:nvSpPr>
        <p:spPr>
          <a:xfrm>
            <a:off x="4812060" y="2021235"/>
            <a:ext cx="3690937" cy="314325"/>
          </a:xfrm>
          <a:prstGeom prst="roundRect">
            <a:avLst>
              <a:gd name="adj" fmla="val 18182"/>
            </a:avLst>
          </a:prstGeom>
          <a:solidFill>
            <a:srgbClr val="0A2837">
              <a:alpha val="50000"/>
            </a:srgbClr>
          </a:solidFill>
          <a:ln w="4763">
            <a:solidFill>
              <a:srgbClr val="FFFFFF">
                <a:alpha val="7000"/>
              </a:srgbClr>
            </a:solidFill>
            <a:prstDash val="solid"/>
          </a:ln>
        </p:spPr>
      </p:sp>
      <p:sp>
        <p:nvSpPr>
          <p:cNvPr id="32" name="Text 24"/>
          <p:cNvSpPr/>
          <p:nvPr/>
        </p:nvSpPr>
        <p:spPr>
          <a:xfrm>
            <a:off x="4980384" y="2119312"/>
            <a:ext cx="1816529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8F95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Buffer/Later (social scheduling)</a:t>
            </a:r>
            <a:endParaRPr lang="en-US" sz="720" dirty="0"/>
          </a:p>
        </p:txBody>
      </p:sp>
      <p:sp>
        <p:nvSpPr>
          <p:cNvPr id="33" name="Text 25"/>
          <p:cNvSpPr/>
          <p:nvPr/>
        </p:nvSpPr>
        <p:spPr>
          <a:xfrm>
            <a:off x="7811095" y="2112466"/>
            <a:ext cx="737801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90" b="1" dirty="0">
                <a:solidFill>
                  <a:srgbClr val="757E82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$100+/mo</a:t>
            </a:r>
            <a:endParaRPr lang="en-US" sz="790" dirty="0"/>
          </a:p>
        </p:txBody>
      </p:sp>
      <p:sp>
        <p:nvSpPr>
          <p:cNvPr id="34" name="Shape 26"/>
          <p:cNvSpPr/>
          <p:nvPr/>
        </p:nvSpPr>
        <p:spPr>
          <a:xfrm>
            <a:off x="4812060" y="2397547"/>
            <a:ext cx="3690937" cy="314325"/>
          </a:xfrm>
          <a:prstGeom prst="roundRect">
            <a:avLst>
              <a:gd name="adj" fmla="val 18182"/>
            </a:avLst>
          </a:prstGeom>
          <a:solidFill>
            <a:srgbClr val="0A2837">
              <a:alpha val="50000"/>
            </a:srgbClr>
          </a:solidFill>
          <a:ln w="4763">
            <a:solidFill>
              <a:srgbClr val="FFFFFF">
                <a:alpha val="7000"/>
              </a:srgbClr>
            </a:solidFill>
            <a:prstDash val="solid"/>
          </a:ln>
        </p:spPr>
      </p:sp>
      <p:sp>
        <p:nvSpPr>
          <p:cNvPr id="35" name="Text 27"/>
          <p:cNvSpPr/>
          <p:nvPr/>
        </p:nvSpPr>
        <p:spPr>
          <a:xfrm>
            <a:off x="4980384" y="2495624"/>
            <a:ext cx="1645399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8F95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content tool (Jasper, etc.)</a:t>
            </a:r>
            <a:endParaRPr lang="en-US" sz="720" dirty="0"/>
          </a:p>
        </p:txBody>
      </p:sp>
      <p:sp>
        <p:nvSpPr>
          <p:cNvPr id="36" name="Text 28"/>
          <p:cNvSpPr/>
          <p:nvPr/>
        </p:nvSpPr>
        <p:spPr>
          <a:xfrm>
            <a:off x="7886774" y="2488778"/>
            <a:ext cx="639418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90" b="1" dirty="0">
                <a:solidFill>
                  <a:srgbClr val="757E82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$150/mo</a:t>
            </a:r>
            <a:endParaRPr lang="en-US" sz="790" dirty="0"/>
          </a:p>
        </p:txBody>
      </p:sp>
      <p:sp>
        <p:nvSpPr>
          <p:cNvPr id="37" name="Shape 29"/>
          <p:cNvSpPr/>
          <p:nvPr/>
        </p:nvSpPr>
        <p:spPr>
          <a:xfrm>
            <a:off x="4812060" y="2773859"/>
            <a:ext cx="3690937" cy="314325"/>
          </a:xfrm>
          <a:prstGeom prst="roundRect">
            <a:avLst>
              <a:gd name="adj" fmla="val 18182"/>
            </a:avLst>
          </a:prstGeom>
          <a:solidFill>
            <a:srgbClr val="0A2837">
              <a:alpha val="50000"/>
            </a:srgbClr>
          </a:solidFill>
          <a:ln w="4763">
            <a:solidFill>
              <a:srgbClr val="FFFFFF">
                <a:alpha val="7000"/>
              </a:srgbClr>
            </a:solidFill>
            <a:prstDash val="solid"/>
          </a:ln>
        </p:spPr>
      </p:sp>
      <p:sp>
        <p:nvSpPr>
          <p:cNvPr id="38" name="Text 30"/>
          <p:cNvSpPr/>
          <p:nvPr/>
        </p:nvSpPr>
        <p:spPr>
          <a:xfrm>
            <a:off x="4980384" y="2871936"/>
            <a:ext cx="1635919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dirty="0">
                <a:solidFill>
                  <a:srgbClr val="8F95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SMS platform (Podium, etc.)</a:t>
            </a:r>
            <a:endParaRPr lang="en-US" sz="720" dirty="0"/>
          </a:p>
        </p:txBody>
      </p:sp>
      <p:sp>
        <p:nvSpPr>
          <p:cNvPr id="39" name="Text 31"/>
          <p:cNvSpPr/>
          <p:nvPr/>
        </p:nvSpPr>
        <p:spPr>
          <a:xfrm>
            <a:off x="7790111" y="2865090"/>
            <a:ext cx="765081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90" b="1" dirty="0">
                <a:solidFill>
                  <a:srgbClr val="757E82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$300+/mo</a:t>
            </a:r>
            <a:endParaRPr lang="en-US" sz="790" dirty="0"/>
          </a:p>
        </p:txBody>
      </p:sp>
      <p:sp>
        <p:nvSpPr>
          <p:cNvPr id="40" name="Shape 32"/>
          <p:cNvSpPr/>
          <p:nvPr/>
        </p:nvSpPr>
        <p:spPr>
          <a:xfrm>
            <a:off x="4812060" y="3150171"/>
            <a:ext cx="3690937" cy="314325"/>
          </a:xfrm>
          <a:prstGeom prst="roundRect">
            <a:avLst>
              <a:gd name="adj" fmla="val 18182"/>
            </a:avLst>
          </a:prstGeom>
          <a:solidFill>
            <a:srgbClr val="0A2837">
              <a:alpha val="50000"/>
            </a:srgbClr>
          </a:solidFill>
          <a:ln w="4763">
            <a:solidFill>
              <a:srgbClr val="FFFFFF">
                <a:alpha val="7000"/>
              </a:srgbClr>
            </a:solidFill>
            <a:prstDash val="solid"/>
          </a:ln>
        </p:spPr>
      </p:sp>
      <p:sp>
        <p:nvSpPr>
          <p:cNvPr id="41" name="Text 33"/>
          <p:cNvSpPr/>
          <p:nvPr/>
        </p:nvSpPr>
        <p:spPr>
          <a:xfrm>
            <a:off x="4980384" y="3248248"/>
            <a:ext cx="290212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i="1" dirty="0">
                <a:solidFill>
                  <a:srgbClr val="69727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MS365 inbox, compliance review, corporate health</a:t>
            </a:r>
            <a:endParaRPr lang="en-US" sz="720" dirty="0"/>
          </a:p>
        </p:txBody>
      </p:sp>
      <p:sp>
        <p:nvSpPr>
          <p:cNvPr id="42" name="Text 34"/>
          <p:cNvSpPr/>
          <p:nvPr/>
        </p:nvSpPr>
        <p:spPr>
          <a:xfrm>
            <a:off x="7702302" y="3241402"/>
            <a:ext cx="879232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90" b="1" dirty="0">
                <a:solidFill>
                  <a:srgbClr val="AF555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Not available</a:t>
            </a:r>
            <a:endParaRPr lang="en-US" sz="790" dirty="0"/>
          </a:p>
        </p:txBody>
      </p:sp>
      <p:sp>
        <p:nvSpPr>
          <p:cNvPr id="43" name="Shape 35"/>
          <p:cNvSpPr/>
          <p:nvPr/>
        </p:nvSpPr>
        <p:spPr>
          <a:xfrm>
            <a:off x="4812060" y="3525292"/>
            <a:ext cx="3690937" cy="342900"/>
          </a:xfrm>
          <a:prstGeom prst="rect">
            <a:avLst/>
          </a:prstGeom>
          <a:ln/>
        </p:spPr>
      </p:sp>
      <p:sp>
        <p:nvSpPr>
          <p:cNvPr id="44" name="Text 36"/>
          <p:cNvSpPr/>
          <p:nvPr/>
        </p:nvSpPr>
        <p:spPr>
          <a:xfrm>
            <a:off x="4811092" y="3664000"/>
            <a:ext cx="152776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90" b="1" dirty="0">
                <a:solidFill>
                  <a:srgbClr val="99999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Partial equivalent stack</a:t>
            </a:r>
            <a:endParaRPr lang="en-US" sz="790" dirty="0"/>
          </a:p>
        </p:txBody>
      </p:sp>
      <p:sp>
        <p:nvSpPr>
          <p:cNvPr id="45" name="Text 37"/>
          <p:cNvSpPr/>
          <p:nvPr/>
        </p:nvSpPr>
        <p:spPr>
          <a:xfrm>
            <a:off x="7779916" y="3611835"/>
            <a:ext cx="998413" cy="2333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440" b="1" spc="-29" kern="0" dirty="0">
                <a:solidFill>
                  <a:srgbClr val="8C8C8C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$1,450+</a:t>
            </a:r>
            <a:endParaRPr lang="en-US" sz="1440" dirty="0"/>
          </a:p>
        </p:txBody>
      </p:sp>
      <p:sp>
        <p:nvSpPr>
          <p:cNvPr id="46" name="Text 38"/>
          <p:cNvSpPr/>
          <p:nvPr/>
        </p:nvSpPr>
        <p:spPr>
          <a:xfrm>
            <a:off x="4811092" y="3938364"/>
            <a:ext cx="4736671" cy="211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18"/>
              </a:lnSpc>
              <a:buNone/>
            </a:pPr>
            <a:r>
              <a:rPr lang="en-US" sz="610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 still missing MS365 inbox-native outreach, provider-safe content screening, corporate health,</a:t>
            </a:r>
            <a:endParaRPr lang="en-US" sz="610" dirty="0"/>
          </a:p>
          <a:p>
            <a:pPr algn="l" indent="0" marL="0">
              <a:lnSpc>
                <a:spcPts val="918"/>
              </a:lnSpc>
              <a:buNone/>
            </a:pPr>
            <a:r>
              <a:rPr lang="en-US" sz="610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 Vitalis engagement.</a:t>
            </a:r>
            <a:endParaRPr lang="en-US" sz="610" dirty="0"/>
          </a:p>
        </p:txBody>
      </p:sp>
      <p:sp>
        <p:nvSpPr>
          <p:cNvPr id="47" name="Shape 39"/>
          <p:cNvSpPr/>
          <p:nvPr/>
        </p:nvSpPr>
        <p:spPr>
          <a:xfrm>
            <a:off x="640966" y="1644402"/>
            <a:ext cx="3690937" cy="538163"/>
          </a:xfrm>
          <a:prstGeom prst="roundRect">
            <a:avLst>
              <a:gd name="adj" fmla="val 10619"/>
            </a:avLst>
          </a:prstGeom>
          <a:ln w="4763">
            <a:solidFill>
              <a:srgbClr val="4BC0C8">
                <a:alpha val="25000"/>
              </a:srgbClr>
            </a:solidFill>
            <a:prstDash val="solid"/>
          </a:ln>
        </p:spPr>
      </p:sp>
      <p:sp>
        <p:nvSpPr>
          <p:cNvPr id="48" name="Shape 40"/>
          <p:cNvSpPr/>
          <p:nvPr/>
        </p:nvSpPr>
        <p:spPr>
          <a:xfrm>
            <a:off x="640966" y="2243510"/>
            <a:ext cx="3690937" cy="538163"/>
          </a:xfrm>
          <a:prstGeom prst="roundRect">
            <a:avLst>
              <a:gd name="adj" fmla="val 10619"/>
            </a:avLst>
          </a:prstGeom>
          <a:ln w="4763">
            <a:solidFill>
              <a:srgbClr val="4BC0C8">
                <a:alpha val="18000"/>
              </a:srgbClr>
            </a:solidFill>
            <a:prstDash val="solid"/>
          </a:ln>
        </p:spPr>
      </p:sp>
      <p:sp>
        <p:nvSpPr>
          <p:cNvPr id="49" name="Shape 41"/>
          <p:cNvSpPr/>
          <p:nvPr/>
        </p:nvSpPr>
        <p:spPr>
          <a:xfrm>
            <a:off x="640966" y="2843101"/>
            <a:ext cx="3690937" cy="538163"/>
          </a:xfrm>
          <a:prstGeom prst="roundRect">
            <a:avLst>
              <a:gd name="adj" fmla="val 10619"/>
            </a:avLst>
          </a:prstGeom>
          <a:ln w="9525">
            <a:solidFill>
              <a:srgbClr val="4BC0C8">
                <a:alpha val="40000"/>
              </a:srgbClr>
            </a:solidFill>
            <a:prstDash val="solid"/>
          </a:ln>
        </p:spPr>
      </p:sp>
      <p:pic>
        <p:nvPicPr>
          <p:cNvPr id="50" name="Image 6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12060" y="3525292"/>
            <a:ext cx="3690937" cy="3429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2026-08-07T01:10:01Z</dcterms:created>
  <dcterms:modified xsi:type="dcterms:W3CDTF">2026-08-07T01:10:01Z</dcterms:modified>
</cp:coreProperties>
</file>